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33" r:id="rId1"/>
  </p:sldMasterIdLst>
  <p:sldIdLst>
    <p:sldId id="256" r:id="rId2"/>
    <p:sldId id="257" r:id="rId3"/>
    <p:sldId id="264" r:id="rId4"/>
    <p:sldId id="259" r:id="rId5"/>
    <p:sldId id="262" r:id="rId6"/>
    <p:sldId id="261" r:id="rId7"/>
    <p:sldId id="271" r:id="rId8"/>
    <p:sldId id="270" r:id="rId9"/>
    <p:sldId id="267" r:id="rId10"/>
    <p:sldId id="268" r:id="rId11"/>
    <p:sldId id="272" r:id="rId12"/>
    <p:sldId id="263"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D59957"/>
    <a:srgbClr val="D9865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Dell\Downloads\Agricultural_Crop_Yield_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ell\Downloads\Agricultural_Crop_Yield_Data.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oleObject" Target="file:///C:\Users\Dell\Downloads\Agricultural_Crop_Yield_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[Agricultural_Crop_Yield_Data.xlsx]pivot tables!PivotTable1</c:name>
    <c:fmtId val="18"/>
  </c:pivotSource>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US" dirty="0"/>
              <a:t>Crop yield and productivity Analysis</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tables'!$B$3</c:f>
              <c:strCache>
                <c:ptCount val="1"/>
                <c:pt idx="0">
                  <c:v>Total</c:v>
                </c:pt>
              </c:strCache>
            </c:strRef>
          </c:tx>
          <c:spPr>
            <a:gradFill rotWithShape="1">
              <a:gsLst>
                <a:gs pos="0">
                  <a:schemeClr val="accent1">
                    <a:tint val="65000"/>
                    <a:lumMod val="110000"/>
                  </a:schemeClr>
                </a:gs>
                <a:gs pos="88000">
                  <a:schemeClr val="accent1">
                    <a:tint val="90000"/>
                  </a:schemeClr>
                </a:gs>
              </a:gsLst>
              <a:lin ang="5400000" scaled="0"/>
            </a:gradFill>
            <a:ln w="9525" cap="flat" cmpd="sng" algn="ctr">
              <a:solidFill>
                <a:schemeClr val="accent1">
                  <a:shade val="9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'pivot tables'!$A$4:$A$11</c:f>
              <c:strCache>
                <c:ptCount val="7"/>
                <c:pt idx="0">
                  <c:v>Bihar</c:v>
                </c:pt>
                <c:pt idx="1">
                  <c:v>Haryana</c:v>
                </c:pt>
                <c:pt idx="2">
                  <c:v>Karnataka</c:v>
                </c:pt>
                <c:pt idx="3">
                  <c:v>Maharashtra</c:v>
                </c:pt>
                <c:pt idx="4">
                  <c:v>Punjab</c:v>
                </c:pt>
                <c:pt idx="5">
                  <c:v>Uttar Pradesh</c:v>
                </c:pt>
                <c:pt idx="6">
                  <c:v>West Bengal</c:v>
                </c:pt>
              </c:strCache>
            </c:strRef>
          </c:cat>
          <c:val>
            <c:numRef>
              <c:f>'pivot tables'!$B$4:$B$11</c:f>
              <c:numCache>
                <c:formatCode>General</c:formatCode>
                <c:ptCount val="7"/>
                <c:pt idx="0">
                  <c:v>328725.3</c:v>
                </c:pt>
                <c:pt idx="1">
                  <c:v>292943.47000000003</c:v>
                </c:pt>
                <c:pt idx="2">
                  <c:v>316090.26</c:v>
                </c:pt>
                <c:pt idx="3">
                  <c:v>275053.64999999997</c:v>
                </c:pt>
                <c:pt idx="4">
                  <c:v>278837.96000000002</c:v>
                </c:pt>
                <c:pt idx="5">
                  <c:v>297205.0400000001</c:v>
                </c:pt>
                <c:pt idx="6">
                  <c:v>289042.16999999993</c:v>
                </c:pt>
              </c:numCache>
            </c:numRef>
          </c:val>
          <c:extLst>
            <c:ext xmlns:c16="http://schemas.microsoft.com/office/drawing/2014/chart" uri="{C3380CC4-5D6E-409C-BE32-E72D297353CC}">
              <c16:uniqueId val="{00000000-CE41-47DD-8D7C-6BF9AB36A74D}"/>
            </c:ext>
          </c:extLst>
        </c:ser>
        <c:dLbls>
          <c:dLblPos val="inEnd"/>
          <c:showLegendKey val="0"/>
          <c:showVal val="1"/>
          <c:showCatName val="0"/>
          <c:showSerName val="0"/>
          <c:showPercent val="0"/>
          <c:showBubbleSize val="0"/>
        </c:dLbls>
        <c:gapWidth val="100"/>
        <c:axId val="2118328127"/>
        <c:axId val="2118323807"/>
      </c:barChart>
      <c:catAx>
        <c:axId val="2118328127"/>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118323807"/>
        <c:crosses val="autoZero"/>
        <c:auto val="1"/>
        <c:lblAlgn val="ctr"/>
        <c:lblOffset val="100"/>
        <c:noMultiLvlLbl val="0"/>
      </c:catAx>
      <c:valAx>
        <c:axId val="21183238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11832812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pivotSource>
    <c:name>[Agricultural_Crop_Yield_Data.xlsx]pivot tables!PivotTable7</c:name>
    <c:fmtId val="20"/>
  </c:pivotSource>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US"/>
              <a:t>Yield by category</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pivotFmt>
      <c:pivotFmt>
        <c:idx val="5"/>
        <c:spPr>
          <a:solidFill>
            <a:schemeClr val="accent3"/>
          </a:solidFill>
          <a:ln w="9525" cap="flat" cmpd="sng" algn="ctr">
            <a:noFill/>
            <a:round/>
          </a:ln>
          <a:effectLst>
            <a:outerShdw blurRad="254000" sx="102000" sy="102000" algn="ctr" rotWithShape="0">
              <a:prstClr val="black">
                <a:alpha val="20000"/>
              </a:prstClr>
            </a:outerShdw>
          </a:effectLst>
        </c:spPr>
        <c:marker>
          <c:symbol val="none"/>
        </c:marker>
        <c:dLbl>
          <c:idx val="0"/>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6"/>
        <c:spPr>
          <a:solidFill>
            <a:schemeClr val="accent3"/>
          </a:solidFill>
          <a:ln w="9525" cap="flat" cmpd="sng" algn="ctr">
            <a:noFill/>
            <a:round/>
          </a:ln>
          <a:effectLst>
            <a:outerShdw blurRad="254000" sx="102000" sy="102000" algn="ctr" rotWithShape="0">
              <a:prstClr val="black">
                <a:alpha val="20000"/>
              </a:prstClr>
            </a:outerShdw>
          </a:effectLst>
        </c:spPr>
      </c:pivotFmt>
      <c:pivotFmt>
        <c:idx val="7"/>
        <c:spPr>
          <a:solidFill>
            <a:schemeClr val="accent3"/>
          </a:solidFill>
          <a:ln w="9525" cap="flat" cmpd="sng" algn="ctr">
            <a:noFill/>
            <a:round/>
          </a:ln>
          <a:effectLst>
            <a:outerShdw blurRad="254000" sx="102000" sy="102000" algn="ctr" rotWithShape="0">
              <a:prstClr val="black">
                <a:alpha val="20000"/>
              </a:prstClr>
            </a:outerShdw>
          </a:effectLst>
        </c:spPr>
      </c:pivotFmt>
      <c:pivotFmt>
        <c:idx val="8"/>
      </c:pivotFmt>
      <c:pivotFmt>
        <c:idx val="9"/>
        <c:spPr>
          <a:solidFill>
            <a:schemeClr val="accent3"/>
          </a:solidFill>
          <a:ln w="9525" cap="flat" cmpd="sng" algn="ctr">
            <a:noFill/>
            <a:round/>
          </a:ln>
          <a:effectLst>
            <a:outerShdw blurRad="254000" sx="102000" sy="102000" algn="ctr" rotWithShape="0">
              <a:prstClr val="black">
                <a:alpha val="20000"/>
              </a:prstClr>
            </a:outerShdw>
          </a:effectLst>
        </c:spPr>
        <c:marker>
          <c:symbol val="none"/>
        </c:marker>
        <c:dLbl>
          <c:idx val="0"/>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0"/>
        <c:spPr>
          <a:solidFill>
            <a:schemeClr val="accent3"/>
          </a:solidFill>
          <a:ln w="9525" cap="flat" cmpd="sng" algn="ctr">
            <a:noFill/>
            <a:round/>
          </a:ln>
          <a:effectLst>
            <a:outerShdw blurRad="254000" sx="102000" sy="102000" algn="ctr" rotWithShape="0">
              <a:prstClr val="black">
                <a:alpha val="20000"/>
              </a:prstClr>
            </a:outerShdw>
          </a:effectLst>
        </c:spPr>
      </c:pivotFmt>
      <c:pivotFmt>
        <c:idx val="11"/>
        <c:spPr>
          <a:solidFill>
            <a:schemeClr val="accent3"/>
          </a:solidFill>
          <a:ln w="9525" cap="flat" cmpd="sng" algn="ctr">
            <a:noFill/>
            <a:round/>
          </a:ln>
          <a:effectLst>
            <a:outerShdw blurRad="254000" sx="102000" sy="102000" algn="ctr" rotWithShape="0">
              <a:prstClr val="black">
                <a:alpha val="20000"/>
              </a:prstClr>
            </a:outerShdw>
          </a:effectLst>
        </c:spPr>
      </c:pivotFmt>
      <c:pivotFmt>
        <c:idx val="12"/>
        <c:spPr>
          <a:solidFill>
            <a:schemeClr val="accent3"/>
          </a:solidFill>
          <a:ln w="9525" cap="flat" cmpd="sng" algn="ctr">
            <a:noFill/>
            <a:round/>
          </a:ln>
          <a:effectLst>
            <a:outerShdw blurRad="254000" sx="102000" sy="102000" algn="ctr" rotWithShape="0">
              <a:prstClr val="black">
                <a:alpha val="20000"/>
              </a:prstClr>
            </a:outerShdw>
          </a:effectLst>
        </c:spPr>
        <c:marker>
          <c:symbol val="none"/>
        </c:marker>
        <c:dLbl>
          <c:idx val="0"/>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3"/>
        <c:spPr>
          <a:solidFill>
            <a:schemeClr val="accent3"/>
          </a:solidFill>
          <a:ln w="9525" cap="flat" cmpd="sng" algn="ctr">
            <a:noFill/>
            <a:round/>
          </a:ln>
          <a:effectLst>
            <a:outerShdw blurRad="254000" sx="102000" sy="102000" algn="ctr" rotWithShape="0">
              <a:prstClr val="black">
                <a:alpha val="20000"/>
              </a:prstClr>
            </a:outerShdw>
          </a:effectLst>
        </c:spPr>
      </c:pivotFmt>
      <c:pivotFmt>
        <c:idx val="14"/>
        <c:spPr>
          <a:solidFill>
            <a:schemeClr val="accent3"/>
          </a:solidFill>
          <a:ln w="9525" cap="flat" cmpd="sng" algn="ctr">
            <a:noFill/>
            <a:round/>
          </a:ln>
          <a:effectLst>
            <a:outerShdw blurRad="254000" sx="102000" sy="102000" algn="ctr" rotWithShape="0">
              <a:prstClr val="black">
                <a:alpha val="20000"/>
              </a:prstClr>
            </a:outerShdw>
          </a:effectLst>
        </c:spPr>
      </c:pivotFmt>
    </c:pivotFmts>
    <c:plotArea>
      <c:layout/>
      <c:pieChart>
        <c:varyColors val="1"/>
        <c:ser>
          <c:idx val="0"/>
          <c:order val="0"/>
          <c:tx>
            <c:strRef>
              <c:f>'pivot tables'!$J$19</c:f>
              <c:strCache>
                <c:ptCount val="1"/>
                <c:pt idx="0">
                  <c:v>Total</c:v>
                </c:pt>
              </c:strCache>
            </c:strRef>
          </c:tx>
          <c:dPt>
            <c:idx val="0"/>
            <c:bubble3D val="0"/>
            <c:spPr>
              <a:gradFill rotWithShape="1">
                <a:gsLst>
                  <a:gs pos="0">
                    <a:schemeClr val="accent3">
                      <a:shade val="76000"/>
                      <a:tint val="65000"/>
                      <a:lumMod val="110000"/>
                    </a:schemeClr>
                  </a:gs>
                  <a:gs pos="88000">
                    <a:schemeClr val="accent3">
                      <a:shade val="76000"/>
                      <a:tint val="90000"/>
                    </a:schemeClr>
                  </a:gs>
                </a:gsLst>
                <a:lin ang="5400000" scaled="0"/>
              </a:gradFill>
              <a:ln w="9525" cap="flat" cmpd="sng" algn="ctr">
                <a:solidFill>
                  <a:schemeClr val="accent3">
                    <a:shade val="76000"/>
                    <a:shade val="95000"/>
                  </a:schemeClr>
                </a:solidFill>
                <a:round/>
              </a:ln>
              <a:effectLst/>
            </c:spPr>
            <c:extLst>
              <c:ext xmlns:c16="http://schemas.microsoft.com/office/drawing/2014/chart" uri="{C3380CC4-5D6E-409C-BE32-E72D297353CC}">
                <c16:uniqueId val="{00000001-6573-43C7-9DDD-5D198981624B}"/>
              </c:ext>
            </c:extLst>
          </c:dPt>
          <c:dPt>
            <c:idx val="1"/>
            <c:bubble3D val="0"/>
            <c:spPr>
              <a:gradFill rotWithShape="1">
                <a:gsLst>
                  <a:gs pos="0">
                    <a:schemeClr val="accent3">
                      <a:tint val="77000"/>
                      <a:tint val="65000"/>
                      <a:lumMod val="110000"/>
                    </a:schemeClr>
                  </a:gs>
                  <a:gs pos="88000">
                    <a:schemeClr val="accent3">
                      <a:tint val="77000"/>
                      <a:tint val="90000"/>
                    </a:schemeClr>
                  </a:gs>
                </a:gsLst>
                <a:lin ang="5400000" scaled="0"/>
              </a:gradFill>
              <a:ln w="9525" cap="flat" cmpd="sng" algn="ctr">
                <a:solidFill>
                  <a:schemeClr val="accent3">
                    <a:tint val="77000"/>
                    <a:shade val="95000"/>
                  </a:schemeClr>
                </a:solidFill>
                <a:round/>
              </a:ln>
              <a:effectLst/>
            </c:spPr>
            <c:extLst>
              <c:ext xmlns:c16="http://schemas.microsoft.com/office/drawing/2014/chart" uri="{C3380CC4-5D6E-409C-BE32-E72D297353CC}">
                <c16:uniqueId val="{00000003-6573-43C7-9DDD-5D198981624B}"/>
              </c:ext>
            </c:extLst>
          </c:dPt>
          <c:dPt>
            <c:idx val="2"/>
            <c:bubble3D val="0"/>
            <c:spPr>
              <a:gradFill rotWithShape="1">
                <a:gsLst>
                  <a:gs pos="0">
                    <a:schemeClr val="accent3">
                      <a:tint val="30000"/>
                      <a:tint val="65000"/>
                      <a:lumMod val="110000"/>
                    </a:schemeClr>
                  </a:gs>
                  <a:gs pos="88000">
                    <a:schemeClr val="accent3">
                      <a:tint val="30000"/>
                      <a:tint val="90000"/>
                    </a:schemeClr>
                  </a:gs>
                </a:gsLst>
                <a:lin ang="5400000" scaled="0"/>
              </a:gradFill>
              <a:ln w="9525" cap="flat" cmpd="sng" algn="ctr">
                <a:solidFill>
                  <a:schemeClr val="accent3">
                    <a:tint val="30000"/>
                    <a:shade val="95000"/>
                  </a:schemeClr>
                </a:solidFill>
                <a:round/>
              </a:ln>
              <a:effectLst/>
            </c:spPr>
            <c:extLst>
              <c:ext xmlns:c16="http://schemas.microsoft.com/office/drawing/2014/chart" uri="{C3380CC4-5D6E-409C-BE32-E72D297353CC}">
                <c16:uniqueId val="{00000005-6573-43C7-9DDD-5D198981624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'pivot tables'!$I$20:$I$22</c:f>
              <c:strCache>
                <c:ptCount val="2"/>
                <c:pt idx="0">
                  <c:v>cash</c:v>
                </c:pt>
                <c:pt idx="1">
                  <c:v>food</c:v>
                </c:pt>
              </c:strCache>
            </c:strRef>
          </c:cat>
          <c:val>
            <c:numRef>
              <c:f>'pivot tables'!$J$20:$J$22</c:f>
              <c:numCache>
                <c:formatCode>General</c:formatCode>
                <c:ptCount val="2"/>
                <c:pt idx="0">
                  <c:v>505759.2</c:v>
                </c:pt>
                <c:pt idx="1">
                  <c:v>1572138.65</c:v>
                </c:pt>
              </c:numCache>
            </c:numRef>
          </c:val>
          <c:extLst>
            <c:ext xmlns:c16="http://schemas.microsoft.com/office/drawing/2014/chart" uri="{C3380CC4-5D6E-409C-BE32-E72D297353CC}">
              <c16:uniqueId val="{00000006-6573-43C7-9DDD-5D198981624B}"/>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[Agricultural_Crop_Yield_Data.xlsx]pivot tables!PivotTable3</c:name>
    <c:fmtId val="10"/>
  </c:pivotSource>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US"/>
              <a:t>Seasonal yield trends</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alpha val="85000"/>
            </a:schemeClr>
          </a:solidFill>
          <a:ln w="9525" cap="flat" cmpd="sng" algn="ctr">
            <a:noFill/>
            <a:round/>
          </a:ln>
          <a:effectLst>
            <a:innerShdw dist="12700" dir="16200000">
              <a:schemeClr val="lt1"/>
            </a:inn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5">
              <a:alpha val="85000"/>
            </a:schemeClr>
          </a:solidFill>
          <a:ln w="9525" cap="flat" cmpd="sng" algn="ctr">
            <a:noFill/>
            <a:round/>
          </a:ln>
          <a:effectLst>
            <a:innerShdw dist="12700" dir="16200000">
              <a:schemeClr val="lt1"/>
            </a:inn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5">
              <a:alpha val="85000"/>
            </a:schemeClr>
          </a:solidFill>
          <a:ln w="9525" cap="flat" cmpd="sng" algn="ctr">
            <a:noFill/>
            <a:round/>
          </a:ln>
          <a:effectLst>
            <a:innerShdw dist="12700" dir="16200000">
              <a:schemeClr val="lt1"/>
            </a:inn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area3DChart>
        <c:grouping val="standard"/>
        <c:varyColors val="0"/>
        <c:ser>
          <c:idx val="0"/>
          <c:order val="0"/>
          <c:tx>
            <c:strRef>
              <c:f>'pivot tables'!$F$7</c:f>
              <c:strCache>
                <c:ptCount val="1"/>
                <c:pt idx="0">
                  <c:v>Total</c:v>
                </c:pt>
              </c:strCache>
            </c:strRef>
          </c:tx>
          <c:spPr>
            <a:gradFill rotWithShape="1">
              <a:gsLst>
                <a:gs pos="0">
                  <a:schemeClr val="accent5">
                    <a:tint val="65000"/>
                    <a:lumMod val="110000"/>
                  </a:schemeClr>
                </a:gs>
                <a:gs pos="88000">
                  <a:schemeClr val="accent5">
                    <a:tint val="90000"/>
                  </a:schemeClr>
                </a:gs>
              </a:gsLst>
              <a:lin ang="5400000" scaled="0"/>
            </a:gradFill>
            <a:ln w="9525" cap="flat" cmpd="sng" algn="ctr">
              <a:solidFill>
                <a:schemeClr val="accent5">
                  <a:shade val="95000"/>
                </a:schemeClr>
              </a:solidFill>
              <a:round/>
            </a:ln>
            <a:effectLst/>
            <a:sp3d contourW="9525">
              <a:contourClr>
                <a:schemeClr val="accent5">
                  <a:shade val="95000"/>
                </a:schemeClr>
              </a:contourClr>
            </a:sp3d>
          </c:spPr>
          <c:cat>
            <c:strRef>
              <c:f>'pivot tables'!$E$8:$E$21</c:f>
              <c:strCache>
                <c:ptCount val="13"/>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strCache>
            </c:strRef>
          </c:cat>
          <c:val>
            <c:numRef>
              <c:f>'pivot tables'!$F$8:$F$21</c:f>
              <c:numCache>
                <c:formatCode>General</c:formatCode>
                <c:ptCount val="13"/>
                <c:pt idx="0">
                  <c:v>121876.26999999999</c:v>
                </c:pt>
                <c:pt idx="1">
                  <c:v>195528.30000000005</c:v>
                </c:pt>
                <c:pt idx="2">
                  <c:v>150820.62</c:v>
                </c:pt>
                <c:pt idx="3">
                  <c:v>199347.99999999997</c:v>
                </c:pt>
                <c:pt idx="4">
                  <c:v>168308.56999999995</c:v>
                </c:pt>
                <c:pt idx="5">
                  <c:v>163329.75</c:v>
                </c:pt>
                <c:pt idx="6">
                  <c:v>166586.80999999994</c:v>
                </c:pt>
                <c:pt idx="7">
                  <c:v>128166.96000000002</c:v>
                </c:pt>
                <c:pt idx="8">
                  <c:v>143387.79</c:v>
                </c:pt>
                <c:pt idx="9">
                  <c:v>119822.12999999998</c:v>
                </c:pt>
                <c:pt idx="10">
                  <c:v>143691.15999999997</c:v>
                </c:pt>
                <c:pt idx="11">
                  <c:v>148490.54999999999</c:v>
                </c:pt>
                <c:pt idx="12">
                  <c:v>228540.93999999997</c:v>
                </c:pt>
              </c:numCache>
            </c:numRef>
          </c:val>
          <c:extLst>
            <c:ext xmlns:c16="http://schemas.microsoft.com/office/drawing/2014/chart" uri="{C3380CC4-5D6E-409C-BE32-E72D297353CC}">
              <c16:uniqueId val="{00000000-E976-464A-8FD4-1DC2A2300F8D}"/>
            </c:ext>
          </c:extLst>
        </c:ser>
        <c:dLbls>
          <c:showLegendKey val="0"/>
          <c:showVal val="0"/>
          <c:showCatName val="0"/>
          <c:showSerName val="0"/>
          <c:showPercent val="0"/>
          <c:showBubbleSize val="0"/>
        </c:dLbls>
        <c:axId val="2003198480"/>
        <c:axId val="2003199920"/>
        <c:axId val="1839603104"/>
      </c:area3DChart>
      <c:catAx>
        <c:axId val="200319848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003199920"/>
        <c:crosses val="autoZero"/>
        <c:auto val="1"/>
        <c:lblAlgn val="ctr"/>
        <c:lblOffset val="100"/>
        <c:noMultiLvlLbl val="0"/>
      </c:catAx>
      <c:valAx>
        <c:axId val="20031999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003198480"/>
        <c:crosses val="autoZero"/>
        <c:crossBetween val="midCat"/>
      </c:valAx>
      <c:serAx>
        <c:axId val="1839603104"/>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003199920"/>
        <c:crosses val="autoZero"/>
      </c:ser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legend>
    <c:plotVisOnly val="1"/>
    <c:dispBlanksAs val="zero"/>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6">
  <a:schemeClr val="accent3"/>
</cs:colorStyle>
</file>

<file path=ppt/charts/colors3.xml><?xml version="1.0" encoding="utf-8"?>
<cs:colorStyle xmlns:cs="http://schemas.microsoft.com/office/drawing/2012/chartStyle" xmlns:a="http://schemas.openxmlformats.org/drawingml/2006/main" meth="withinLinearReversed" id="25">
  <a:schemeClr val="accent5"/>
</cs:colorStyle>
</file>

<file path=ppt/charts/style1.xml><?xml version="1.0" encoding="utf-8"?>
<cs:chartStyle xmlns:cs="http://schemas.microsoft.com/office/drawing/2012/chartStyle" xmlns:a="http://schemas.openxmlformats.org/drawingml/2006/main" id="219">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80">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drawings/_rels/drawing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hyperlink" Target="https://www.flickr.com/photos/judybaxter/39007211/" TargetMode="External"/><Relationship Id="rId1" Type="http://schemas.openxmlformats.org/officeDocument/2006/relationships/image" Target="../media/image7.jpg"/><Relationship Id="rId4" Type="http://schemas.openxmlformats.org/officeDocument/2006/relationships/hyperlink" Target="https://www.isaaa.org/kc/cropbiotechupdate/article/default.asp?ID=17872" TargetMode="External"/></Relationships>
</file>

<file path=ppt/drawings/drawing1.xml><?xml version="1.0" encoding="utf-8"?>
<c:userShapes xmlns:c="http://schemas.openxmlformats.org/drawingml/2006/chart">
  <cdr:relSizeAnchor xmlns:cdr="http://schemas.openxmlformats.org/drawingml/2006/chartDrawing">
    <cdr:from>
      <cdr:x>0.40291</cdr:x>
      <cdr:y>0.64915</cdr:y>
    </cdr:from>
    <cdr:to>
      <cdr:x>0.68468</cdr:x>
      <cdr:y>0.87613</cdr:y>
    </cdr:to>
    <cdr:pic>
      <cdr:nvPicPr>
        <cdr:cNvPr id="5" name="Picture 4">
          <a:extLst xmlns:a="http://schemas.openxmlformats.org/drawingml/2006/main">
            <a:ext uri="{FF2B5EF4-FFF2-40B4-BE49-F238E27FC236}">
              <a16:creationId xmlns:a16="http://schemas.microsoft.com/office/drawing/2014/main" id="{F20AA7F8-DB94-CEF8-1F6A-557E7B0E2B68}"/>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tretch xmlns:a="http://schemas.openxmlformats.org/drawingml/2006/main">
          <a:fillRect/>
        </a:stretch>
      </cdr:blipFill>
      <cdr:spPr>
        <a:xfrm xmlns:a="http://schemas.openxmlformats.org/drawingml/2006/main">
          <a:off x="2089048" y="3725693"/>
          <a:ext cx="1460901" cy="1302700"/>
        </a:xfrm>
        <a:prstGeom xmlns:a="http://schemas.openxmlformats.org/drawingml/2006/main" prst="ellipse">
          <a:avLst/>
        </a:prstGeom>
        <a:ln xmlns:a="http://schemas.openxmlformats.org/drawingml/2006/main">
          <a:noFill/>
        </a:ln>
        <a:effectLst xmlns:a="http://schemas.openxmlformats.org/drawingml/2006/main">
          <a:softEdge rad="112500"/>
        </a:effectLst>
      </cdr:spPr>
    </cdr:pic>
  </cdr:relSizeAnchor>
  <cdr:relSizeAnchor xmlns:cdr="http://schemas.openxmlformats.org/drawingml/2006/chartDrawing">
    <cdr:from>
      <cdr:x>0.09756</cdr:x>
      <cdr:y>0.32237</cdr:y>
    </cdr:from>
    <cdr:to>
      <cdr:x>0.38837</cdr:x>
      <cdr:y>0.57119</cdr:y>
    </cdr:to>
    <cdr:pic>
      <cdr:nvPicPr>
        <cdr:cNvPr id="7" name="Picture 6">
          <a:extLst xmlns:a="http://schemas.openxmlformats.org/drawingml/2006/main">
            <a:ext uri="{FF2B5EF4-FFF2-40B4-BE49-F238E27FC236}">
              <a16:creationId xmlns:a16="http://schemas.microsoft.com/office/drawing/2014/main" id="{FB5B8B9C-B242-5C9B-6EC4-A79950B70A06}"/>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xmlns:a="http://schemas.openxmlformats.org/drawingml/2006/main">
          <a:fillRect/>
        </a:stretch>
      </cdr:blipFill>
      <cdr:spPr>
        <a:xfrm xmlns:a="http://schemas.openxmlformats.org/drawingml/2006/main">
          <a:off x="505838" y="1850156"/>
          <a:ext cx="1507787" cy="1428065"/>
        </a:xfrm>
        <a:prstGeom xmlns:a="http://schemas.openxmlformats.org/drawingml/2006/main" prst="ellipse">
          <a:avLst/>
        </a:prstGeom>
        <a:ln xmlns:a="http://schemas.openxmlformats.org/drawingml/2006/main">
          <a:noFill/>
        </a:ln>
        <a:effectLst xmlns:a="http://schemas.openxmlformats.org/drawingml/2006/main">
          <a:softEdge rad="112500"/>
        </a:effectLst>
      </cdr:spPr>
    </cdr:pic>
  </cdr:relSizeAnchor>
</c:userShapes>
</file>

<file path=ppt/media/image1.png>
</file>

<file path=ppt/media/image10.jpg>
</file>

<file path=ppt/media/image11.jpg>
</file>

<file path=ppt/media/image2.jpg>
</file>

<file path=ppt/media/image3.jpeg>
</file>

<file path=ppt/media/image4.png>
</file>

<file path=ppt/media/image5.jp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1644065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3210998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6281624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960990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491888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14751858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14948449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22305528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33242333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2782144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A17CF7-70F3-445F-92F9-27F89D5ADC17}" type="datetimeFigureOut">
              <a:rPr lang="en-US" smtClean="0"/>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4152783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CA17CF7-70F3-445F-92F9-27F89D5ADC17}" type="datetimeFigureOut">
              <a:rPr lang="en-US" smtClean="0"/>
              <a:t>8/20/2025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3771073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A17CF7-70F3-445F-92F9-27F89D5ADC17}" type="datetimeFigureOut">
              <a:rPr lang="en-US" smtClean="0"/>
              <a:t>8/20/2025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117358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CA17CF7-70F3-445F-92F9-27F89D5ADC17}" type="datetimeFigureOut">
              <a:rPr lang="en-US" smtClean="0"/>
              <a:t>8/20/2025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2073653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A17CF7-70F3-445F-92F9-27F89D5ADC17}" type="datetimeFigureOut">
              <a:rPr lang="en-US" smtClean="0"/>
              <a:t>8/20/2025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4204062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A17CF7-70F3-445F-92F9-27F89D5ADC17}" type="datetimeFigureOut">
              <a:rPr lang="en-US" smtClean="0"/>
              <a:t>8/20/2025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434214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CA17CF7-70F3-445F-92F9-27F89D5ADC17}" type="datetimeFigureOut">
              <a:rPr lang="en-US" smtClean="0"/>
              <a:t>8/20/2025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E896AF-DD89-428B-8267-ECB836570B29}" type="slidenum">
              <a:rPr lang="en-US" smtClean="0"/>
              <a:t>‹#›</a:t>
            </a:fld>
            <a:endParaRPr lang="en-US"/>
          </a:p>
        </p:txBody>
      </p:sp>
    </p:spTree>
    <p:extLst>
      <p:ext uri="{BB962C8B-B14F-4D97-AF65-F5344CB8AC3E}">
        <p14:creationId xmlns:p14="http://schemas.microsoft.com/office/powerpoint/2010/main" val="996343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CA17CF7-70F3-445F-92F9-27F89D5ADC17}" type="datetimeFigureOut">
              <a:rPr lang="en-US" smtClean="0"/>
              <a:t>8/20/2025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4E896AF-DD89-428B-8267-ECB836570B29}" type="slidenum">
              <a:rPr lang="en-US" smtClean="0"/>
              <a:t>‹#›</a:t>
            </a:fld>
            <a:endParaRPr lang="en-US"/>
          </a:p>
        </p:txBody>
      </p:sp>
    </p:spTree>
    <p:extLst>
      <p:ext uri="{BB962C8B-B14F-4D97-AF65-F5344CB8AC3E}">
        <p14:creationId xmlns:p14="http://schemas.microsoft.com/office/powerpoint/2010/main" val="4158609516"/>
      </p:ext>
    </p:extLst>
  </p:cSld>
  <p:clrMap bg1="dk1" tx1="lt1" bg2="dk2" tx2="lt2" accent1="accent1" accent2="accent2" accent3="accent3" accent4="accent4" accent5="accent5" accent6="accent6" hlink="hlink" folHlink="folHlink"/>
  <p:sldLayoutIdLst>
    <p:sldLayoutId id="2147484134" r:id="rId1"/>
    <p:sldLayoutId id="2147484135" r:id="rId2"/>
    <p:sldLayoutId id="2147484136" r:id="rId3"/>
    <p:sldLayoutId id="2147484137" r:id="rId4"/>
    <p:sldLayoutId id="2147484138" r:id="rId5"/>
    <p:sldLayoutId id="2147484139" r:id="rId6"/>
    <p:sldLayoutId id="2147484140" r:id="rId7"/>
    <p:sldLayoutId id="2147484141" r:id="rId8"/>
    <p:sldLayoutId id="2147484142" r:id="rId9"/>
    <p:sldLayoutId id="2147484143" r:id="rId10"/>
    <p:sldLayoutId id="2147484144" r:id="rId11"/>
    <p:sldLayoutId id="2147484145" r:id="rId12"/>
    <p:sldLayoutId id="2147484146" r:id="rId13"/>
    <p:sldLayoutId id="2147484147" r:id="rId14"/>
    <p:sldLayoutId id="2147484148" r:id="rId15"/>
    <p:sldLayoutId id="2147484149" r:id="rId16"/>
    <p:sldLayoutId id="2147484150" r:id="rId17"/>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hyperlink" Target="https://www.pexels.com/de/foto/feld-landwirtschaft-pflanze-weizen-96769/" TargetMode="External"/><Relationship Id="rId2" Type="http://schemas.openxmlformats.org/officeDocument/2006/relationships/chart" Target="../charts/chart2.xml"/><Relationship Id="rId1" Type="http://schemas.openxmlformats.org/officeDocument/2006/relationships/slideLayout" Target="../slideLayouts/slideLayout9.xml"/><Relationship Id="rId6" Type="http://schemas.openxmlformats.org/officeDocument/2006/relationships/image" Target="../media/image10.jpg"/><Relationship Id="rId5" Type="http://schemas.openxmlformats.org/officeDocument/2006/relationships/hyperlink" Target="https://pxhere.com/en/photo/1602755" TargetMode="External"/><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www.flickr.com/photos/free_for_commercial_use/14375461993/" TargetMode="External"/><Relationship Id="rId2" Type="http://schemas.openxmlformats.org/officeDocument/2006/relationships/image" Target="../media/image11.jpg"/><Relationship Id="rId1" Type="http://schemas.openxmlformats.org/officeDocument/2006/relationships/slideLayout" Target="../slideLayouts/slideLayout7.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chart" Target="../charts/chart1.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6000"/>
            <a:lum/>
          </a:blip>
          <a:srcRect/>
          <a:stretch>
            <a:fillRect t="-57000" b="-5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E6578-71CC-52AD-C633-1A6A71EF1A60}"/>
              </a:ext>
            </a:extLst>
          </p:cNvPr>
          <p:cNvSpPr>
            <a:spLocks noGrp="1"/>
          </p:cNvSpPr>
          <p:nvPr>
            <p:ph type="ctrTitle"/>
          </p:nvPr>
        </p:nvSpPr>
        <p:spPr>
          <a:xfrm>
            <a:off x="1507067" y="2013625"/>
            <a:ext cx="7766936" cy="2461097"/>
          </a:xfrm>
          <a:effectLst>
            <a:outerShdw blurRad="50800" dist="50800" dir="5400000" algn="ctr" rotWithShape="0">
              <a:srgbClr val="000000">
                <a:alpha val="77000"/>
              </a:srgbClr>
            </a:outerShdw>
          </a:effectLst>
        </p:spPr>
        <p:txBody>
          <a:bodyPr/>
          <a:lstStyle/>
          <a:p>
            <a:pPr algn="ctr"/>
            <a:r>
              <a:rPr lang="en-US" dirty="0">
                <a:solidFill>
                  <a:schemeClr val="accent2">
                    <a:lumMod val="60000"/>
                    <a:lumOff val="40000"/>
                  </a:schemeClr>
                </a:solidFill>
              </a:rPr>
              <a:t>AGRICULTURAL CROP YIELD ANALYSIS</a:t>
            </a:r>
          </a:p>
        </p:txBody>
      </p:sp>
      <p:sp>
        <p:nvSpPr>
          <p:cNvPr id="3" name="Subtitle 2">
            <a:extLst>
              <a:ext uri="{FF2B5EF4-FFF2-40B4-BE49-F238E27FC236}">
                <a16:creationId xmlns:a16="http://schemas.microsoft.com/office/drawing/2014/main" id="{1EF35735-2680-FCAF-8D80-0B80A8807822}"/>
              </a:ext>
            </a:extLst>
          </p:cNvPr>
          <p:cNvSpPr>
            <a:spLocks noGrp="1"/>
          </p:cNvSpPr>
          <p:nvPr>
            <p:ph type="subTitle" idx="1"/>
          </p:nvPr>
        </p:nvSpPr>
        <p:spPr>
          <a:xfrm>
            <a:off x="1507066" y="4338536"/>
            <a:ext cx="7580950" cy="2127578"/>
          </a:xfrm>
        </p:spPr>
        <p:txBody>
          <a:bodyPr/>
          <a:lstStyle/>
          <a:p>
            <a:pPr algn="ctr"/>
            <a:r>
              <a:rPr lang="en-US" dirty="0"/>
              <a:t>                                                                                  </a:t>
            </a:r>
            <a:r>
              <a:rPr lang="en-US" dirty="0">
                <a:solidFill>
                  <a:schemeClr val="tx2">
                    <a:lumMod val="25000"/>
                  </a:schemeClr>
                </a:solidFill>
              </a:rPr>
              <a:t> </a:t>
            </a:r>
          </a:p>
          <a:p>
            <a:r>
              <a:rPr lang="en-US" dirty="0">
                <a:solidFill>
                  <a:schemeClr val="tx2">
                    <a:lumMod val="25000"/>
                  </a:schemeClr>
                </a:solidFill>
              </a:rPr>
              <a:t>(“EMPOWERING AGRICULTURE THROUGH DATA-DRIVEN INSIGHTS”) </a:t>
            </a:r>
          </a:p>
          <a:p>
            <a:endParaRPr lang="en-US" dirty="0">
              <a:solidFill>
                <a:schemeClr val="tx2">
                  <a:lumMod val="25000"/>
                </a:schemeClr>
              </a:solidFill>
            </a:endParaRPr>
          </a:p>
          <a:p>
            <a:r>
              <a:rPr lang="en-US" dirty="0">
                <a:solidFill>
                  <a:schemeClr val="tx2">
                    <a:lumMod val="25000"/>
                  </a:schemeClr>
                </a:solidFill>
              </a:rPr>
              <a:t>PRESENTED BY:</a:t>
            </a:r>
          </a:p>
          <a:p>
            <a:r>
              <a:rPr lang="en-US" dirty="0">
                <a:solidFill>
                  <a:schemeClr val="tx2">
                    <a:lumMod val="25000"/>
                  </a:schemeClr>
                </a:solidFill>
              </a:rPr>
              <a:t>K Joshna Praharsha                                                           </a:t>
            </a:r>
          </a:p>
        </p:txBody>
      </p:sp>
      <p:pic>
        <p:nvPicPr>
          <p:cNvPr id="5" name="Picture 4">
            <a:extLst>
              <a:ext uri="{FF2B5EF4-FFF2-40B4-BE49-F238E27FC236}">
                <a16:creationId xmlns:a16="http://schemas.microsoft.com/office/drawing/2014/main" id="{45A34175-80FF-790F-9051-3A510E66D7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0900" y="6276974"/>
            <a:ext cx="2961100" cy="581025"/>
          </a:xfrm>
          <a:prstGeom prst="rect">
            <a:avLst/>
          </a:prstGeom>
          <a:ln>
            <a:noFill/>
          </a:ln>
          <a:effectLst>
            <a:softEdge rad="112500"/>
          </a:effectLst>
        </p:spPr>
      </p:pic>
      <p:sp>
        <p:nvSpPr>
          <p:cNvPr id="7" name="Hexagon 6">
            <a:extLst>
              <a:ext uri="{FF2B5EF4-FFF2-40B4-BE49-F238E27FC236}">
                <a16:creationId xmlns:a16="http://schemas.microsoft.com/office/drawing/2014/main" id="{EABECB2F-4506-BDFA-E76F-E7F756717C0A}"/>
              </a:ext>
            </a:extLst>
          </p:cNvPr>
          <p:cNvSpPr/>
          <p:nvPr/>
        </p:nvSpPr>
        <p:spPr>
          <a:xfrm>
            <a:off x="10711450" y="852486"/>
            <a:ext cx="45719" cy="45719"/>
          </a:xfrm>
          <a:prstGeom prst="hexagon">
            <a:avLst/>
          </a:prstGeom>
          <a:blipFill>
            <a:blip r:embed="rId4"/>
            <a:tile tx="0" ty="0" sx="100000" sy="100000" flip="none" algn="tl"/>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574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Picture Placeholder 4">
            <a:extLst>
              <a:ext uri="{FF2B5EF4-FFF2-40B4-BE49-F238E27FC236}">
                <a16:creationId xmlns:a16="http://schemas.microsoft.com/office/drawing/2014/main" id="{C869A52B-102A-4493-8D8A-2BE70831191E}"/>
              </a:ext>
            </a:extLst>
          </p:cNvPr>
          <p:cNvGraphicFramePr>
            <a:graphicFrameLocks noGrp="1"/>
          </p:cNvGraphicFramePr>
          <p:nvPr>
            <p:ph type="pic" idx="1"/>
            <p:extLst>
              <p:ext uri="{D42A27DB-BD31-4B8C-83A1-F6EECF244321}">
                <p14:modId xmlns:p14="http://schemas.microsoft.com/office/powerpoint/2010/main" val="536197276"/>
              </p:ext>
            </p:extLst>
          </p:nvPr>
        </p:nvGraphicFramePr>
        <p:xfrm>
          <a:off x="6926094" y="389106"/>
          <a:ext cx="5184842" cy="5739319"/>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 Placeholder 3">
            <a:extLst>
              <a:ext uri="{FF2B5EF4-FFF2-40B4-BE49-F238E27FC236}">
                <a16:creationId xmlns:a16="http://schemas.microsoft.com/office/drawing/2014/main" id="{23DC001A-66B7-5403-FEA5-AD0AB49E9AE9}"/>
              </a:ext>
            </a:extLst>
          </p:cNvPr>
          <p:cNvSpPr>
            <a:spLocks noGrp="1"/>
          </p:cNvSpPr>
          <p:nvPr>
            <p:ph type="body" sz="half" idx="2"/>
          </p:nvPr>
        </p:nvSpPr>
        <p:spPr>
          <a:xfrm>
            <a:off x="307910" y="261257"/>
            <a:ext cx="6197933" cy="7730217"/>
          </a:xfrm>
        </p:spPr>
        <p:txBody>
          <a:bodyPr/>
          <a:lstStyle/>
          <a:p>
            <a:pPr marL="571500" indent="-571500" algn="just">
              <a:buFont typeface="Arial" panose="020B0604020202020204" pitchFamily="34" charset="0"/>
              <a:buChar char="•"/>
            </a:pPr>
            <a:r>
              <a:rPr lang="en-US" sz="2800" cap="none" dirty="0">
                <a:solidFill>
                  <a:srgbClr val="FF0000"/>
                </a:solidFill>
              </a:rPr>
              <a:t>PIE</a:t>
            </a:r>
            <a:r>
              <a:rPr lang="en-US" sz="2800" cap="none" dirty="0"/>
              <a:t> </a:t>
            </a:r>
            <a:r>
              <a:rPr lang="en-US" sz="2800" cap="none" dirty="0">
                <a:solidFill>
                  <a:srgbClr val="FF0000"/>
                </a:solidFill>
              </a:rPr>
              <a:t>CHART</a:t>
            </a:r>
            <a:r>
              <a:rPr lang="en-US" sz="4000" cap="none" dirty="0"/>
              <a:t>:</a:t>
            </a:r>
            <a:endParaRPr lang="en-US" sz="2400" cap="none" dirty="0"/>
          </a:p>
          <a:p>
            <a:pPr marL="342900" indent="-342900" algn="just">
              <a:buFont typeface="Arial" panose="020B0604020202020204" pitchFamily="34" charset="0"/>
              <a:buChar char="•"/>
            </a:pPr>
            <a:r>
              <a:rPr lang="en-US" sz="2400" cap="none" dirty="0"/>
              <a:t>This dashboard provides a visual breakdown of crop types ,distinguishing between cash crops and food crops. This pie chart on the right illustrates the </a:t>
            </a:r>
            <a:r>
              <a:rPr lang="en-US" sz="2400" dirty="0" err="1"/>
              <a:t>P</a:t>
            </a:r>
            <a:r>
              <a:rPr lang="en-US" sz="2400" cap="none" dirty="0" err="1"/>
              <a:t>roporation</a:t>
            </a:r>
            <a:r>
              <a:rPr lang="en-US" sz="2400" cap="none" dirty="0"/>
              <a:t> each category:</a:t>
            </a:r>
          </a:p>
          <a:p>
            <a:pPr marL="342900" indent="-342900" algn="just">
              <a:buFont typeface="Arial" panose="020B0604020202020204" pitchFamily="34" charset="0"/>
              <a:buChar char="•"/>
            </a:pPr>
            <a:r>
              <a:rPr lang="en-US" sz="2400" cap="none" dirty="0"/>
              <a:t>76% represents food crops which  are cultivated and primarily for local consumption </a:t>
            </a:r>
            <a:r>
              <a:rPr lang="en-US" sz="2400" cap="none" dirty="0" err="1"/>
              <a:t>e</a:t>
            </a:r>
            <a:r>
              <a:rPr lang="en-US" sz="2400" dirty="0" err="1"/>
              <a:t>.</a:t>
            </a:r>
            <a:r>
              <a:rPr lang="en-US" sz="2400" cap="none" dirty="0" err="1"/>
              <a:t>g</a:t>
            </a:r>
            <a:r>
              <a:rPr lang="en-US" sz="2400" cap="none" dirty="0"/>
              <a:t>: rice, wheat, maize.</a:t>
            </a:r>
          </a:p>
          <a:p>
            <a:pPr marL="342900" indent="-342900" algn="just">
              <a:buFont typeface="Arial" panose="020B0604020202020204" pitchFamily="34" charset="0"/>
              <a:buChar char="•"/>
            </a:pPr>
            <a:r>
              <a:rPr lang="en-US" sz="2400" cap="none" dirty="0"/>
              <a:t>24%represents cash crops, which  are  grown for commercial value and export </a:t>
            </a:r>
            <a:r>
              <a:rPr lang="en-US" sz="2400" cap="none" dirty="0" err="1"/>
              <a:t>e.g</a:t>
            </a:r>
            <a:r>
              <a:rPr lang="en-US" sz="2400" cap="none" dirty="0"/>
              <a:t>: cotton ,sugarcane.</a:t>
            </a:r>
          </a:p>
          <a:p>
            <a:pPr marL="342900" indent="-342900" algn="just">
              <a:buFont typeface="Arial" panose="020B0604020202020204" pitchFamily="34" charset="0"/>
              <a:buChar char="•"/>
            </a:pPr>
            <a:endParaRPr lang="en-US" sz="2400" cap="none" dirty="0"/>
          </a:p>
          <a:p>
            <a:pPr marL="171450" indent="-171450" algn="just">
              <a:buFont typeface="Arial" panose="020B0604020202020204" pitchFamily="34" charset="0"/>
              <a:buChar char="•"/>
            </a:pPr>
            <a:endParaRPr lang="en-US" cap="none" dirty="0"/>
          </a:p>
        </p:txBody>
      </p:sp>
      <p:pic>
        <p:nvPicPr>
          <p:cNvPr id="7" name="Picture 6">
            <a:extLst>
              <a:ext uri="{FF2B5EF4-FFF2-40B4-BE49-F238E27FC236}">
                <a16:creationId xmlns:a16="http://schemas.microsoft.com/office/drawing/2014/main" id="{712CC4B4-8159-098D-7A88-4F0295FC11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0900" y="6276974"/>
            <a:ext cx="2961100" cy="581025"/>
          </a:xfrm>
          <a:prstGeom prst="rect">
            <a:avLst/>
          </a:prstGeom>
          <a:ln>
            <a:noFill/>
          </a:ln>
          <a:effectLst>
            <a:softEdge rad="112500"/>
          </a:effectLst>
        </p:spPr>
      </p:pic>
      <p:pic>
        <p:nvPicPr>
          <p:cNvPr id="3" name="Picture 2">
            <a:extLst>
              <a:ext uri="{FF2B5EF4-FFF2-40B4-BE49-F238E27FC236}">
                <a16:creationId xmlns:a16="http://schemas.microsoft.com/office/drawing/2014/main" id="{C8575529-9D97-F514-D557-B561EA8AF52D}"/>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342120" y="1429967"/>
            <a:ext cx="1133923" cy="1099224"/>
          </a:xfrm>
          <a:prstGeom prst="ellipse">
            <a:avLst/>
          </a:prstGeom>
          <a:ln>
            <a:noFill/>
          </a:ln>
          <a:effectLst>
            <a:softEdge rad="112500"/>
          </a:effectLst>
        </p:spPr>
      </p:pic>
      <p:pic>
        <p:nvPicPr>
          <p:cNvPr id="8" name="Picture 7">
            <a:extLst>
              <a:ext uri="{FF2B5EF4-FFF2-40B4-BE49-F238E27FC236}">
                <a16:creationId xmlns:a16="http://schemas.microsoft.com/office/drawing/2014/main" id="{10C15091-9C97-C2A2-0DD1-2368287883C3}"/>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10144488" y="2529191"/>
            <a:ext cx="1133923" cy="892312"/>
          </a:xfrm>
          <a:prstGeom prst="ellipse">
            <a:avLst/>
          </a:prstGeom>
          <a:ln>
            <a:noFill/>
          </a:ln>
          <a:effectLst>
            <a:softEdge rad="112500"/>
          </a:effectLst>
        </p:spPr>
      </p:pic>
    </p:spTree>
    <p:extLst>
      <p:ext uri="{BB962C8B-B14F-4D97-AF65-F5344CB8AC3E}">
        <p14:creationId xmlns:p14="http://schemas.microsoft.com/office/powerpoint/2010/main" val="1526178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4C0EA-C85B-2483-A38E-2B750C92E611}"/>
              </a:ext>
            </a:extLst>
          </p:cNvPr>
          <p:cNvSpPr>
            <a:spLocks noGrp="1"/>
          </p:cNvSpPr>
          <p:nvPr>
            <p:ph type="title"/>
          </p:nvPr>
        </p:nvSpPr>
        <p:spPr>
          <a:xfrm>
            <a:off x="913774" y="609600"/>
            <a:ext cx="5934969" cy="914400"/>
          </a:xfrm>
        </p:spPr>
        <p:txBody>
          <a:bodyPr/>
          <a:lstStyle/>
          <a:p>
            <a:pPr algn="l"/>
            <a:r>
              <a:rPr lang="en-US" dirty="0">
                <a:solidFill>
                  <a:srgbClr val="FF0000"/>
                </a:solidFill>
              </a:rPr>
              <a:t>AREA chart:</a:t>
            </a:r>
          </a:p>
        </p:txBody>
      </p:sp>
      <p:graphicFrame>
        <p:nvGraphicFramePr>
          <p:cNvPr id="5" name="Picture Placeholder 4">
            <a:extLst>
              <a:ext uri="{FF2B5EF4-FFF2-40B4-BE49-F238E27FC236}">
                <a16:creationId xmlns:a16="http://schemas.microsoft.com/office/drawing/2014/main" id="{3EEFAD5B-65F7-43C8-8148-ABFB79448EF6}"/>
              </a:ext>
            </a:extLst>
          </p:cNvPr>
          <p:cNvGraphicFramePr>
            <a:graphicFrameLocks noGrp="1"/>
          </p:cNvGraphicFramePr>
          <p:nvPr>
            <p:ph type="pic" idx="1"/>
            <p:extLst>
              <p:ext uri="{D42A27DB-BD31-4B8C-83A1-F6EECF244321}">
                <p14:modId xmlns:p14="http://schemas.microsoft.com/office/powerpoint/2010/main" val="623143232"/>
              </p:ext>
            </p:extLst>
          </p:nvPr>
        </p:nvGraphicFramePr>
        <p:xfrm>
          <a:off x="6848743" y="609600"/>
          <a:ext cx="5343257" cy="518160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 Placeholder 3">
            <a:extLst>
              <a:ext uri="{FF2B5EF4-FFF2-40B4-BE49-F238E27FC236}">
                <a16:creationId xmlns:a16="http://schemas.microsoft.com/office/drawing/2014/main" id="{25C4CD9B-A3C0-FED6-222B-98637CBBA90D}"/>
              </a:ext>
            </a:extLst>
          </p:cNvPr>
          <p:cNvSpPr>
            <a:spLocks noGrp="1"/>
          </p:cNvSpPr>
          <p:nvPr>
            <p:ph type="body" sz="half" idx="2"/>
          </p:nvPr>
        </p:nvSpPr>
        <p:spPr>
          <a:xfrm>
            <a:off x="913795" y="1809750"/>
            <a:ext cx="5810856" cy="4438650"/>
          </a:xfrm>
        </p:spPr>
        <p:txBody>
          <a:bodyPr>
            <a:noAutofit/>
          </a:bodyPr>
          <a:lstStyle/>
          <a:p>
            <a:pPr marL="342900" indent="-342900" algn="just">
              <a:buFont typeface="Arial" panose="020B0604020202020204" pitchFamily="34" charset="0"/>
              <a:buChar char="•"/>
            </a:pPr>
            <a:r>
              <a:rPr lang="en-US" sz="2400" cap="none" dirty="0"/>
              <a:t>Shows total crop yield trends over years(2010-2023)</a:t>
            </a:r>
          </a:p>
          <a:p>
            <a:pPr marL="342900" indent="-342900" algn="just">
              <a:buFont typeface="Arial" panose="020B0604020202020204" pitchFamily="34" charset="0"/>
              <a:buChar char="•"/>
            </a:pPr>
            <a:r>
              <a:rPr lang="en-US" sz="2400" cap="none" dirty="0"/>
              <a:t>Highlights both growth and seasonal production </a:t>
            </a:r>
          </a:p>
          <a:p>
            <a:pPr marL="342900" indent="-342900" algn="just">
              <a:buFont typeface="Arial" panose="020B0604020202020204" pitchFamily="34" charset="0"/>
              <a:buChar char="•"/>
            </a:pPr>
            <a:r>
              <a:rPr lang="en-US" sz="2400" cap="none" dirty="0"/>
              <a:t>Peak yield observed around 2012-2013 and 2023</a:t>
            </a:r>
          </a:p>
          <a:p>
            <a:pPr marL="342900" indent="-342900" algn="just">
              <a:buFont typeface="Arial" panose="020B0604020202020204" pitchFamily="34" charset="0"/>
              <a:buChar char="•"/>
            </a:pPr>
            <a:r>
              <a:rPr lang="en-US" sz="2400" cap="none" dirty="0"/>
              <a:t>Notable decline in yields between 2015-2020 indicating possible external factors (climate , soil)</a:t>
            </a:r>
          </a:p>
        </p:txBody>
      </p:sp>
    </p:spTree>
    <p:extLst>
      <p:ext uri="{BB962C8B-B14F-4D97-AF65-F5344CB8AC3E}">
        <p14:creationId xmlns:p14="http://schemas.microsoft.com/office/powerpoint/2010/main" val="2932035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4EE0597-6F42-821F-CD55-D4C54EEDA70F}"/>
              </a:ext>
            </a:extLst>
          </p:cNvPr>
          <p:cNvSpPr txBox="1"/>
          <p:nvPr/>
        </p:nvSpPr>
        <p:spPr>
          <a:xfrm>
            <a:off x="1735105" y="2178273"/>
            <a:ext cx="6097554" cy="2501454"/>
          </a:xfrm>
          <a:prstGeom prst="rect">
            <a:avLst/>
          </a:prstGeom>
          <a:noFill/>
        </p:spPr>
        <p:txBody>
          <a:bodyPr wrap="square">
            <a:spAutoFit/>
          </a:bodyPr>
          <a:lstStyle/>
          <a:p>
            <a:pPr marL="0" marR="0">
              <a:lnSpc>
                <a:spcPct val="115000"/>
              </a:lnSpc>
              <a:spcAft>
                <a:spcPts val="800"/>
              </a:spcAft>
              <a:buNone/>
            </a:pPr>
            <a:r>
              <a:rPr lang="en-US" sz="2400" i="1" kern="100" dirty="0">
                <a:solidFill>
                  <a:srgbClr val="FF0000"/>
                </a:solidFill>
                <a:latin typeface="Calibri" panose="020F0502020204030204" pitchFamily="34" charset="0"/>
                <a:ea typeface="Calibri" panose="020F0502020204030204" pitchFamily="34" charset="0"/>
                <a:cs typeface="Times New Roman" panose="02020603050405020304" pitchFamily="18" charset="0"/>
              </a:rPr>
              <a:t>CONCLUSION</a:t>
            </a:r>
            <a:r>
              <a:rPr lang="en-US" sz="2400" i="1"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OF PROJECT</a:t>
            </a: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1.Help farmers to choose right crop for the season</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2.Reduce droughts and  soil erosion , boost food security</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3.Government can provide various forms of assistance to farmers like subsidies, schemes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 4.Improve productivity , assist risk management</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FEFA15E2-E5D6-C547-93BA-DC03642950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0900" y="6276974"/>
            <a:ext cx="2961100" cy="581025"/>
          </a:xfrm>
          <a:prstGeom prst="rect">
            <a:avLst/>
          </a:prstGeom>
          <a:ln>
            <a:noFill/>
          </a:ln>
          <a:effectLst>
            <a:softEdge rad="112500"/>
          </a:effectLst>
        </p:spPr>
      </p:pic>
    </p:spTree>
    <p:extLst>
      <p:ext uri="{BB962C8B-B14F-4D97-AF65-F5344CB8AC3E}">
        <p14:creationId xmlns:p14="http://schemas.microsoft.com/office/powerpoint/2010/main" val="2861495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D8E1D5-40B6-6C85-FBF9-5CD8A660FEB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16885" y="0"/>
            <a:ext cx="10281980" cy="6858000"/>
          </a:xfrm>
          <a:prstGeom prst="rect">
            <a:avLst/>
          </a:prstGeom>
        </p:spPr>
      </p:pic>
      <p:sp>
        <p:nvSpPr>
          <p:cNvPr id="4" name="TextBox 3">
            <a:extLst>
              <a:ext uri="{FF2B5EF4-FFF2-40B4-BE49-F238E27FC236}">
                <a16:creationId xmlns:a16="http://schemas.microsoft.com/office/drawing/2014/main" id="{273BD077-E637-2BD7-2B33-1EE053430E79}"/>
              </a:ext>
            </a:extLst>
          </p:cNvPr>
          <p:cNvSpPr txBox="1"/>
          <p:nvPr/>
        </p:nvSpPr>
        <p:spPr>
          <a:xfrm>
            <a:off x="193010" y="6858000"/>
            <a:ext cx="10281980" cy="230832"/>
          </a:xfrm>
          <a:prstGeom prst="rect">
            <a:avLst/>
          </a:prstGeom>
          <a:noFill/>
        </p:spPr>
        <p:txBody>
          <a:bodyPr wrap="square" rtlCol="0">
            <a:spAutoFit/>
          </a:bodyPr>
          <a:lstStyle/>
          <a:p>
            <a:r>
              <a:rPr lang="en-US" sz="900">
                <a:hlinkClick r:id="rId3" tooltip="https://www.flickr.com/photos/free_for_commercial_use/14375461993/"/>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648351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3E2A3-15D8-0BE0-84AB-B2CB814F615F}"/>
              </a:ext>
            </a:extLst>
          </p:cNvPr>
          <p:cNvSpPr>
            <a:spLocks noGrp="1"/>
          </p:cNvSpPr>
          <p:nvPr>
            <p:ph type="title"/>
          </p:nvPr>
        </p:nvSpPr>
        <p:spPr/>
        <p:txBody>
          <a:bodyPr/>
          <a:lstStyle/>
          <a:p>
            <a:pPr algn="l"/>
            <a:r>
              <a:rPr lang="en-US" dirty="0">
                <a:solidFill>
                  <a:srgbClr val="FF0000"/>
                </a:solidFill>
              </a:rPr>
              <a:t>Content</a:t>
            </a:r>
            <a:r>
              <a:rPr lang="en-US" dirty="0"/>
              <a:t>:</a:t>
            </a:r>
          </a:p>
        </p:txBody>
      </p:sp>
      <p:sp>
        <p:nvSpPr>
          <p:cNvPr id="3" name="Content Placeholder 2">
            <a:extLst>
              <a:ext uri="{FF2B5EF4-FFF2-40B4-BE49-F238E27FC236}">
                <a16:creationId xmlns:a16="http://schemas.microsoft.com/office/drawing/2014/main" id="{A3C0DBEA-50F5-776B-99E2-E6DBD1D87C8D}"/>
              </a:ext>
            </a:extLst>
          </p:cNvPr>
          <p:cNvSpPr>
            <a:spLocks noGrp="1"/>
          </p:cNvSpPr>
          <p:nvPr>
            <p:ph sz="quarter" idx="13"/>
          </p:nvPr>
        </p:nvSpPr>
        <p:spPr>
          <a:xfrm>
            <a:off x="913774" y="1628776"/>
            <a:ext cx="10363826" cy="4162424"/>
          </a:xfrm>
        </p:spPr>
        <p:txBody>
          <a:bodyPr>
            <a:normAutofit/>
          </a:bodyPr>
          <a:lstStyle/>
          <a:p>
            <a:pPr marL="0" indent="0">
              <a:buNone/>
            </a:pPr>
            <a:endParaRPr lang="en-US" dirty="0"/>
          </a:p>
          <a:p>
            <a:r>
              <a:rPr lang="en-US" dirty="0"/>
              <a:t>Back story</a:t>
            </a:r>
          </a:p>
          <a:p>
            <a:r>
              <a:rPr lang="en-US" dirty="0"/>
              <a:t>Problems faced by farmers (past)</a:t>
            </a:r>
          </a:p>
          <a:p>
            <a:r>
              <a:rPr lang="en-US" dirty="0"/>
              <a:t>Benefits of crop yield analysis</a:t>
            </a:r>
          </a:p>
          <a:p>
            <a:r>
              <a:rPr lang="en-US" dirty="0"/>
              <a:t>Data understanding Benefits of crop yield analysis</a:t>
            </a:r>
          </a:p>
          <a:p>
            <a:r>
              <a:rPr lang="en-US" dirty="0"/>
              <a:t>Data cleaning</a:t>
            </a:r>
          </a:p>
          <a:p>
            <a:r>
              <a:rPr lang="en-US" dirty="0"/>
              <a:t>Data transformation</a:t>
            </a:r>
          </a:p>
          <a:p>
            <a:r>
              <a:rPr lang="en-US" dirty="0"/>
              <a:t>conclusion</a:t>
            </a:r>
          </a:p>
        </p:txBody>
      </p:sp>
      <p:pic>
        <p:nvPicPr>
          <p:cNvPr id="5" name="Picture 4">
            <a:extLst>
              <a:ext uri="{FF2B5EF4-FFF2-40B4-BE49-F238E27FC236}">
                <a16:creationId xmlns:a16="http://schemas.microsoft.com/office/drawing/2014/main" id="{71514DD9-F1EF-B26C-1F2C-0C1382A2FA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1374" y="6276975"/>
            <a:ext cx="2961100" cy="581025"/>
          </a:xfrm>
          <a:prstGeom prst="rect">
            <a:avLst/>
          </a:prstGeom>
          <a:ln>
            <a:noFill/>
          </a:ln>
          <a:effectLst>
            <a:softEdge rad="112500"/>
          </a:effectLst>
        </p:spPr>
      </p:pic>
    </p:spTree>
    <p:extLst>
      <p:ext uri="{BB962C8B-B14F-4D97-AF65-F5344CB8AC3E}">
        <p14:creationId xmlns:p14="http://schemas.microsoft.com/office/powerpoint/2010/main" val="3301325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C9907-A97D-80EC-B5CF-E522B6FC1E39}"/>
              </a:ext>
            </a:extLst>
          </p:cNvPr>
          <p:cNvSpPr>
            <a:spLocks noGrp="1"/>
          </p:cNvSpPr>
          <p:nvPr>
            <p:ph type="title" idx="4294967295"/>
          </p:nvPr>
        </p:nvSpPr>
        <p:spPr>
          <a:xfrm>
            <a:off x="0" y="619125"/>
            <a:ext cx="10363200" cy="1595438"/>
          </a:xfrm>
        </p:spPr>
        <p:txBody>
          <a:bodyPr>
            <a:normAutofit fontScale="90000"/>
          </a:bodyPr>
          <a:lstStyle/>
          <a:p>
            <a:r>
              <a:rPr lang="en-US" dirty="0" err="1">
                <a:solidFill>
                  <a:srgbClr val="FF0000"/>
                </a:solidFill>
              </a:rPr>
              <a:t>Colour</a:t>
            </a:r>
            <a:r>
              <a:rPr lang="en-US" dirty="0">
                <a:solidFill>
                  <a:srgbClr val="FF0000"/>
                </a:solidFill>
              </a:rPr>
              <a:t> Theory:</a:t>
            </a:r>
            <a:br>
              <a:rPr lang="en-US" dirty="0"/>
            </a:br>
            <a:br>
              <a:rPr lang="en-US" dirty="0"/>
            </a:br>
            <a:r>
              <a:rPr lang="en-US" sz="2200" dirty="0"/>
              <a:t>Region wish data analysis</a:t>
            </a:r>
            <a:br>
              <a:rPr lang="en-US" dirty="0"/>
            </a:br>
            <a:br>
              <a:rPr lang="en-US" dirty="0"/>
            </a:br>
            <a:endParaRPr lang="en-US" dirty="0"/>
          </a:p>
        </p:txBody>
      </p:sp>
      <p:sp>
        <p:nvSpPr>
          <p:cNvPr id="3" name="Content Placeholder 2">
            <a:extLst>
              <a:ext uri="{FF2B5EF4-FFF2-40B4-BE49-F238E27FC236}">
                <a16:creationId xmlns:a16="http://schemas.microsoft.com/office/drawing/2014/main" id="{D44459A2-ACF6-F34F-4B98-99CAADAFAF51}"/>
              </a:ext>
            </a:extLst>
          </p:cNvPr>
          <p:cNvSpPr>
            <a:spLocks noGrp="1"/>
          </p:cNvSpPr>
          <p:nvPr>
            <p:ph sz="quarter" idx="4294967295"/>
          </p:nvPr>
        </p:nvSpPr>
        <p:spPr>
          <a:xfrm>
            <a:off x="0" y="2345969"/>
            <a:ext cx="10363200" cy="4129444"/>
          </a:xfrm>
        </p:spPr>
        <p:txBody>
          <a:bodyPr>
            <a:normAutofit fontScale="85000" lnSpcReduction="20000"/>
          </a:bodyPr>
          <a:lstStyle/>
          <a:p>
            <a:r>
              <a:rPr lang="en-US" dirty="0"/>
              <a:t>bar chart</a:t>
            </a:r>
          </a:p>
          <a:p>
            <a:endParaRPr lang="en-US" dirty="0"/>
          </a:p>
          <a:p>
            <a:endParaRPr lang="en-US" dirty="0"/>
          </a:p>
          <a:p>
            <a:r>
              <a:rPr lang="en-US" dirty="0"/>
              <a:t>Column chart </a:t>
            </a:r>
          </a:p>
          <a:p>
            <a:endParaRPr lang="en-US" dirty="0"/>
          </a:p>
          <a:p>
            <a:endParaRPr lang="en-US" dirty="0"/>
          </a:p>
          <a:p>
            <a:endParaRPr lang="en-US" dirty="0"/>
          </a:p>
          <a:p>
            <a:r>
              <a:rPr lang="en-US" dirty="0"/>
              <a:t>Area chart </a:t>
            </a:r>
          </a:p>
          <a:p>
            <a:endParaRPr lang="en-US" dirty="0"/>
          </a:p>
          <a:p>
            <a:r>
              <a:rPr lang="en-US" dirty="0"/>
              <a:t>   </a:t>
            </a:r>
          </a:p>
          <a:p>
            <a:r>
              <a:rPr lang="en-US" dirty="0"/>
              <a:t>pie chart     </a:t>
            </a:r>
          </a:p>
          <a:p>
            <a:pPr marL="0" indent="0">
              <a:buNone/>
            </a:pPr>
            <a:endParaRPr lang="en-US" dirty="0"/>
          </a:p>
          <a:p>
            <a:pPr marL="0" indent="0">
              <a:buNone/>
            </a:pPr>
            <a:r>
              <a:rPr lang="en-US" dirty="0"/>
              <a:t> </a:t>
            </a:r>
          </a:p>
        </p:txBody>
      </p:sp>
      <p:sp>
        <p:nvSpPr>
          <p:cNvPr id="4" name="Arrow: Right 3">
            <a:extLst>
              <a:ext uri="{FF2B5EF4-FFF2-40B4-BE49-F238E27FC236}">
                <a16:creationId xmlns:a16="http://schemas.microsoft.com/office/drawing/2014/main" id="{EA5441A1-5461-C9EA-D471-21E178D2B642}"/>
              </a:ext>
            </a:extLst>
          </p:cNvPr>
          <p:cNvSpPr/>
          <p:nvPr/>
        </p:nvSpPr>
        <p:spPr>
          <a:xfrm>
            <a:off x="2276668" y="2446384"/>
            <a:ext cx="699796" cy="469414"/>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Rounded Corners 5">
            <a:extLst>
              <a:ext uri="{FF2B5EF4-FFF2-40B4-BE49-F238E27FC236}">
                <a16:creationId xmlns:a16="http://schemas.microsoft.com/office/drawing/2014/main" id="{ECB7AAF1-8170-262C-3986-A5FB34E38FF6}"/>
              </a:ext>
            </a:extLst>
          </p:cNvPr>
          <p:cNvSpPr/>
          <p:nvPr/>
        </p:nvSpPr>
        <p:spPr>
          <a:xfrm>
            <a:off x="3666931" y="2435289"/>
            <a:ext cx="961053" cy="40121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C07CE2A4-A372-C665-4C6A-E404E652BC7C}"/>
              </a:ext>
            </a:extLst>
          </p:cNvPr>
          <p:cNvSpPr/>
          <p:nvPr/>
        </p:nvSpPr>
        <p:spPr>
          <a:xfrm>
            <a:off x="2276668" y="3508310"/>
            <a:ext cx="699796" cy="407668"/>
          </a:xfrm>
          <a:prstGeom prst="rightArrow">
            <a:avLst/>
          </a:prstGeom>
          <a:solidFill>
            <a:schemeClr val="tx1">
              <a:lumMod val="85000"/>
              <a:lumOff val="1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72D49-E905-FD2B-AD15-94A7F7882B14}"/>
              </a:ext>
            </a:extLst>
          </p:cNvPr>
          <p:cNvSpPr/>
          <p:nvPr/>
        </p:nvSpPr>
        <p:spPr>
          <a:xfrm>
            <a:off x="3783563" y="3508310"/>
            <a:ext cx="914400" cy="373225"/>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51271593-61E0-DB7B-04DC-F4BDE0528774}"/>
              </a:ext>
            </a:extLst>
          </p:cNvPr>
          <p:cNvSpPr/>
          <p:nvPr/>
        </p:nvSpPr>
        <p:spPr>
          <a:xfrm>
            <a:off x="2313992" y="4382506"/>
            <a:ext cx="699796" cy="469414"/>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2F801E6F-97EF-F348-50E0-4B4FAA544C6A}"/>
              </a:ext>
            </a:extLst>
          </p:cNvPr>
          <p:cNvSpPr/>
          <p:nvPr/>
        </p:nvSpPr>
        <p:spPr>
          <a:xfrm>
            <a:off x="3783563" y="4469362"/>
            <a:ext cx="979714" cy="382558"/>
          </a:xfrm>
          <a:prstGeom prst="roundRect">
            <a:avLst/>
          </a:prstGeom>
          <a:solidFill>
            <a:srgbClr val="FF66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38CC286B-0706-D484-D9B6-8AD32CC53AC9}"/>
              </a:ext>
            </a:extLst>
          </p:cNvPr>
          <p:cNvSpPr/>
          <p:nvPr/>
        </p:nvSpPr>
        <p:spPr>
          <a:xfrm>
            <a:off x="2313991" y="5318449"/>
            <a:ext cx="699795" cy="373225"/>
          </a:xfrm>
          <a:prstGeom prst="rightArrow">
            <a:avLst/>
          </a:prstGeom>
          <a:solidFill>
            <a:schemeClr val="tx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tx1"/>
              </a:solidFill>
            </a:endParaRPr>
          </a:p>
        </p:txBody>
      </p:sp>
      <p:sp>
        <p:nvSpPr>
          <p:cNvPr id="14" name="Rectangle: Rounded Corners 13">
            <a:extLst>
              <a:ext uri="{FF2B5EF4-FFF2-40B4-BE49-F238E27FC236}">
                <a16:creationId xmlns:a16="http://schemas.microsoft.com/office/drawing/2014/main" id="{05C483A4-25D6-B627-94C2-4CF07C60BE37}"/>
              </a:ext>
            </a:extLst>
          </p:cNvPr>
          <p:cNvSpPr/>
          <p:nvPr/>
        </p:nvSpPr>
        <p:spPr>
          <a:xfrm>
            <a:off x="3825551" y="5318449"/>
            <a:ext cx="979714" cy="401217"/>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Arrow: Right 14">
            <a:extLst>
              <a:ext uri="{FF2B5EF4-FFF2-40B4-BE49-F238E27FC236}">
                <a16:creationId xmlns:a16="http://schemas.microsoft.com/office/drawing/2014/main" id="{EDAF57D2-1C1F-1413-942E-55D4BA4285DC}"/>
              </a:ext>
            </a:extLst>
          </p:cNvPr>
          <p:cNvSpPr/>
          <p:nvPr/>
        </p:nvSpPr>
        <p:spPr>
          <a:xfrm>
            <a:off x="5129214" y="2559696"/>
            <a:ext cx="581025" cy="2698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0D2069C-38B5-7941-E52F-F0FBA7470C65}"/>
              </a:ext>
            </a:extLst>
          </p:cNvPr>
          <p:cNvSpPr/>
          <p:nvPr/>
        </p:nvSpPr>
        <p:spPr>
          <a:xfrm>
            <a:off x="5977032" y="1929510"/>
            <a:ext cx="1657350" cy="113347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This color tells about total yield and states</a:t>
            </a:r>
          </a:p>
        </p:txBody>
      </p:sp>
      <p:sp>
        <p:nvSpPr>
          <p:cNvPr id="17" name="Arrow: Right 16">
            <a:extLst>
              <a:ext uri="{FF2B5EF4-FFF2-40B4-BE49-F238E27FC236}">
                <a16:creationId xmlns:a16="http://schemas.microsoft.com/office/drawing/2014/main" id="{FACF11E9-AA5F-24DB-030B-12E49FA8033F}"/>
              </a:ext>
            </a:extLst>
          </p:cNvPr>
          <p:cNvSpPr/>
          <p:nvPr/>
        </p:nvSpPr>
        <p:spPr>
          <a:xfrm>
            <a:off x="5057776" y="3571905"/>
            <a:ext cx="723900" cy="2698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6447E6D1-D00C-DCA7-CCC6-94C5348ED75F}"/>
              </a:ext>
            </a:extLst>
          </p:cNvPr>
          <p:cNvSpPr/>
          <p:nvPr/>
        </p:nvSpPr>
        <p:spPr>
          <a:xfrm>
            <a:off x="5997056" y="3173347"/>
            <a:ext cx="1637326" cy="106692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a:t> This color describes total yield and districts</a:t>
            </a:r>
          </a:p>
        </p:txBody>
      </p:sp>
      <p:sp>
        <p:nvSpPr>
          <p:cNvPr id="19" name="Arrow: Right 18">
            <a:extLst>
              <a:ext uri="{FF2B5EF4-FFF2-40B4-BE49-F238E27FC236}">
                <a16:creationId xmlns:a16="http://schemas.microsoft.com/office/drawing/2014/main" id="{BFAA3E9C-9A63-9C8C-43C4-89A4C04AEE18}"/>
              </a:ext>
            </a:extLst>
          </p:cNvPr>
          <p:cNvSpPr/>
          <p:nvPr/>
        </p:nvSpPr>
        <p:spPr>
          <a:xfrm>
            <a:off x="5129213" y="4574946"/>
            <a:ext cx="581025" cy="2698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1BA837-51CE-1388-D052-B0F8E8461D8B}"/>
              </a:ext>
            </a:extLst>
          </p:cNvPr>
          <p:cNvSpPr/>
          <p:nvPr/>
        </p:nvSpPr>
        <p:spPr>
          <a:xfrm>
            <a:off x="5977032" y="4303686"/>
            <a:ext cx="1637326" cy="1025588"/>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This describes the total yield and years</a:t>
            </a:r>
          </a:p>
        </p:txBody>
      </p:sp>
      <p:sp>
        <p:nvSpPr>
          <p:cNvPr id="21" name="Arrow: Right 20">
            <a:extLst>
              <a:ext uri="{FF2B5EF4-FFF2-40B4-BE49-F238E27FC236}">
                <a16:creationId xmlns:a16="http://schemas.microsoft.com/office/drawing/2014/main" id="{19391545-D9BD-C532-D5F8-58403A971986}"/>
              </a:ext>
            </a:extLst>
          </p:cNvPr>
          <p:cNvSpPr/>
          <p:nvPr/>
        </p:nvSpPr>
        <p:spPr>
          <a:xfrm>
            <a:off x="5129214" y="5449855"/>
            <a:ext cx="581024" cy="2698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81976B8-F8CC-A2F9-DF54-6CDF29E8147D}"/>
              </a:ext>
            </a:extLst>
          </p:cNvPr>
          <p:cNvSpPr/>
          <p:nvPr/>
        </p:nvSpPr>
        <p:spPr>
          <a:xfrm>
            <a:off x="5946906" y="5460679"/>
            <a:ext cx="1637326" cy="1025589"/>
          </a:xfrm>
          <a:prstGeom prst="rect">
            <a:avLst/>
          </a:prstGeom>
          <a:ln>
            <a:solidFill>
              <a:srgbClr val="00B050"/>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dirty="0">
                <a:solidFill>
                  <a:schemeClr val="tx1"/>
                </a:solidFill>
                <a:highlight>
                  <a:srgbClr val="008000"/>
                </a:highlight>
              </a:rPr>
              <a:t>This describes the cash crops and food crops</a:t>
            </a:r>
          </a:p>
        </p:txBody>
      </p:sp>
      <p:pic>
        <p:nvPicPr>
          <p:cNvPr id="23" name="Picture 22">
            <a:extLst>
              <a:ext uri="{FF2B5EF4-FFF2-40B4-BE49-F238E27FC236}">
                <a16:creationId xmlns:a16="http://schemas.microsoft.com/office/drawing/2014/main" id="{719066DC-5B5B-6D23-6E9C-398DD6CBE5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0900" y="6276974"/>
            <a:ext cx="2961100" cy="581025"/>
          </a:xfrm>
          <a:prstGeom prst="rect">
            <a:avLst/>
          </a:prstGeom>
          <a:ln>
            <a:noFill/>
          </a:ln>
          <a:effectLst>
            <a:softEdge rad="112500"/>
          </a:effectLst>
        </p:spPr>
      </p:pic>
    </p:spTree>
    <p:extLst>
      <p:ext uri="{BB962C8B-B14F-4D97-AF65-F5344CB8AC3E}">
        <p14:creationId xmlns:p14="http://schemas.microsoft.com/office/powerpoint/2010/main" val="1175752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F79760-DA8F-7FBE-0DCB-D7F636D91936}"/>
              </a:ext>
            </a:extLst>
          </p:cNvPr>
          <p:cNvSpPr txBox="1"/>
          <p:nvPr/>
        </p:nvSpPr>
        <p:spPr>
          <a:xfrm>
            <a:off x="0" y="1559152"/>
            <a:ext cx="7254621" cy="4557530"/>
          </a:xfrm>
          <a:prstGeom prst="rect">
            <a:avLst/>
          </a:prstGeom>
          <a:noFill/>
        </p:spPr>
        <p:txBody>
          <a:bodyPr wrap="square">
            <a:spAutoFit/>
          </a:bodyPr>
          <a:lstStyle/>
          <a:p>
            <a:pPr marL="0" marR="0">
              <a:lnSpc>
                <a:spcPct val="115000"/>
              </a:lnSpc>
              <a:spcAft>
                <a:spcPts val="800"/>
              </a:spcAft>
              <a:buNone/>
            </a:pPr>
            <a:r>
              <a:rPr lang="en-US" sz="2000" i="1" kern="100" spc="75" dirty="0">
                <a:solidFill>
                  <a:schemeClr val="tx1">
                    <a:lumMod val="95000"/>
                  </a:schemeClr>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2000" i="1" kern="100" spc="75" dirty="0">
                <a:solidFill>
                  <a:schemeClr val="accent5"/>
                </a:solidFill>
                <a:effectLst/>
                <a:latin typeface="Calibri" panose="020F0502020204030204" pitchFamily="34" charset="0"/>
                <a:ea typeface="Times New Roman" panose="02020603050405020304" pitchFamily="18" charset="0"/>
                <a:cs typeface="Times New Roman" panose="02020603050405020304" pitchFamily="18" charset="0"/>
              </a:rPr>
              <a:t>BACK STORY OF AGRICULTURAL CROP YIELD ANALYSIS PROJECT</a:t>
            </a:r>
            <a:r>
              <a:rPr lang="en-US" sz="2000" i="1" kern="100" spc="75" dirty="0">
                <a:solidFill>
                  <a:schemeClr val="tx1">
                    <a:lumMod val="95000"/>
                  </a:schemeClr>
                </a:solidFill>
                <a:effectLst/>
                <a:latin typeface="Calibri" panose="020F0502020204030204" pitchFamily="34" charset="0"/>
                <a:ea typeface="Times New Roman" panose="02020603050405020304" pitchFamily="18" charset="0"/>
                <a:cs typeface="Times New Roman" panose="02020603050405020304" pitchFamily="18" charset="0"/>
              </a:rPr>
              <a:t>:</a:t>
            </a:r>
            <a:endParaRPr lang="en-US" sz="1600" kern="100" spc="75" dirty="0">
              <a:solidFill>
                <a:schemeClr val="tx1">
                  <a:lumMod val="95000"/>
                </a:schemeClr>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15000"/>
              </a:lnSpc>
              <a:spcAft>
                <a:spcPts val="800"/>
              </a:spcAft>
              <a:buNone/>
            </a:pPr>
            <a:r>
              <a:rPr lang="en-US" sz="1400" kern="1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a:t>
            </a:r>
          </a:p>
          <a:p>
            <a:pPr marL="342900" marR="0" indent="-342900">
              <a:lnSpc>
                <a:spcPct val="115000"/>
              </a:lnSpc>
              <a:spcAft>
                <a:spcPts val="800"/>
              </a:spcAft>
              <a:buFont typeface="Arial" panose="020B0604020202020204" pitchFamily="34" charset="0"/>
              <a:buChar char="•"/>
            </a:pPr>
            <a:r>
              <a:rPr lang="en-US" sz="2000" i="1" kern="1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A</a:t>
            </a:r>
            <a:r>
              <a:rPr lang="en-US" sz="1800" i="1" kern="1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griculture has always been backbone of Human Civilization . Traditionally, farmers </a:t>
            </a:r>
            <a:r>
              <a:rPr lang="en-US" i="1" kern="100" dirty="0">
                <a:solidFill>
                  <a:schemeClr val="tx1">
                    <a:lumMod val="95000"/>
                  </a:schemeClr>
                </a:solidFill>
                <a:latin typeface="Calibri" panose="020F0502020204030204" pitchFamily="34" charset="0"/>
                <a:ea typeface="Calibri" panose="020F0502020204030204" pitchFamily="34" charset="0"/>
                <a:cs typeface="Times New Roman" panose="02020603050405020304" pitchFamily="18" charset="0"/>
              </a:rPr>
              <a:t>depended on </a:t>
            </a:r>
            <a:r>
              <a:rPr lang="en-US" sz="1800" i="1" kern="1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manual observation and make decisions about crop selection ,irrigation ,fertilizers and harvesting this approach often resulted in unpredictable crop yield due to factors like climate changes ,soil degradation ,and pest infestation with out knowledge on cultivations results more expenditure  but  less yield .</a:t>
            </a:r>
            <a:endParaRPr lang="en-US" sz="1400" kern="1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285750" marR="0" indent="-285750">
              <a:lnSpc>
                <a:spcPct val="115000"/>
              </a:lnSpc>
              <a:spcAft>
                <a:spcPts val="800"/>
              </a:spcAft>
              <a:buFont typeface="Arial" panose="020B0604020202020204" pitchFamily="34" charset="0"/>
              <a:buChar char="•"/>
            </a:pPr>
            <a:r>
              <a:rPr lang="en-US" sz="1800" i="1" kern="1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To eradicate the problems faced by farmers we started “Agricultural crop yield Analysis project” ,to predict the future aspects ,The aim of the project is to “study the past farming data” like climate, soil, irrigation, </a:t>
            </a:r>
            <a:r>
              <a:rPr lang="en-US" sz="1800" i="1" kern="100" dirty="0" err="1">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etc</a:t>
            </a:r>
            <a:r>
              <a:rPr lang="en-US" sz="1800" i="1" kern="100" dirty="0">
                <a:solidFill>
                  <a:schemeClr val="tx1">
                    <a:lumMod val="95000"/>
                  </a:schemeClr>
                </a:solidFill>
                <a:effectLst/>
                <a:latin typeface="Calibri" panose="020F0502020204030204" pitchFamily="34" charset="0"/>
                <a:ea typeface="Calibri" panose="020F0502020204030204" pitchFamily="34" charset="0"/>
                <a:cs typeface="Times New Roman" panose="02020603050405020304" pitchFamily="18" charset="0"/>
              </a:rPr>
              <a:t> that which caused major havoc and rectify by  using crop analysis . </a:t>
            </a:r>
            <a:endParaRPr lang="en-US" dirty="0">
              <a:solidFill>
                <a:schemeClr val="tx1">
                  <a:lumMod val="95000"/>
                </a:schemeClr>
              </a:solidFill>
            </a:endParaRPr>
          </a:p>
        </p:txBody>
      </p:sp>
      <p:pic>
        <p:nvPicPr>
          <p:cNvPr id="10" name="Picture 9">
            <a:extLst>
              <a:ext uri="{FF2B5EF4-FFF2-40B4-BE49-F238E27FC236}">
                <a16:creationId xmlns:a16="http://schemas.microsoft.com/office/drawing/2014/main" id="{0E546CC7-8A6C-BBF4-0D83-5054F81F84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4620" y="0"/>
            <a:ext cx="4937379" cy="6858000"/>
          </a:xfrm>
          <a:prstGeom prst="rect">
            <a:avLst/>
          </a:prstGeom>
        </p:spPr>
      </p:pic>
      <p:pic>
        <p:nvPicPr>
          <p:cNvPr id="11" name="Picture 10">
            <a:extLst>
              <a:ext uri="{FF2B5EF4-FFF2-40B4-BE49-F238E27FC236}">
                <a16:creationId xmlns:a16="http://schemas.microsoft.com/office/drawing/2014/main" id="{78F2418A-73C1-75F8-8CD1-ED9BDFFA39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0900" y="6276974"/>
            <a:ext cx="2961100" cy="581025"/>
          </a:xfrm>
          <a:prstGeom prst="ellipse">
            <a:avLst/>
          </a:prstGeom>
          <a:ln>
            <a:noFill/>
          </a:ln>
          <a:effectLst>
            <a:softEdge rad="112500"/>
          </a:effectLst>
        </p:spPr>
      </p:pic>
    </p:spTree>
    <p:extLst>
      <p:ext uri="{BB962C8B-B14F-4D97-AF65-F5344CB8AC3E}">
        <p14:creationId xmlns:p14="http://schemas.microsoft.com/office/powerpoint/2010/main" val="3536867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05C593F-0561-7D3B-4F8C-FB828A04F6E3}"/>
              </a:ext>
            </a:extLst>
          </p:cNvPr>
          <p:cNvSpPr txBox="1"/>
          <p:nvPr/>
        </p:nvSpPr>
        <p:spPr>
          <a:xfrm>
            <a:off x="391886" y="1758928"/>
            <a:ext cx="8754446" cy="3340145"/>
          </a:xfrm>
          <a:prstGeom prst="rect">
            <a:avLst/>
          </a:prstGeom>
          <a:noFill/>
        </p:spPr>
        <p:txBody>
          <a:bodyPr wrap="square">
            <a:spAutoFit/>
          </a:bodyPr>
          <a:lstStyle/>
          <a:p>
            <a:pPr marL="0" marR="0">
              <a:lnSpc>
                <a:spcPct val="115000"/>
              </a:lnSpc>
              <a:spcAft>
                <a:spcPts val="800"/>
              </a:spcAft>
              <a:buNone/>
            </a:pPr>
            <a:r>
              <a:rPr lang="en-US" sz="1800" i="1"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PROBLEMS FACED BY FARMERS(past):</a:t>
            </a:r>
            <a:endParaRPr lang="en-US" sz="14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1.unpredictable weather patterns like drought and floods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2.poor irrigation facilities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3.soil fertility depletion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4.impact of climate change</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5.low productivity</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6.lack of modern farming techniques</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7.pest infestation</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0AB46A26-C0F9-DF46-883D-D6C96B850F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7349" y="85726"/>
            <a:ext cx="6332707" cy="6705600"/>
          </a:xfrm>
          <a:prstGeom prst="rect">
            <a:avLst/>
          </a:prstGeom>
        </p:spPr>
      </p:pic>
      <p:pic>
        <p:nvPicPr>
          <p:cNvPr id="5" name="Picture 4">
            <a:extLst>
              <a:ext uri="{FF2B5EF4-FFF2-40B4-BE49-F238E27FC236}">
                <a16:creationId xmlns:a16="http://schemas.microsoft.com/office/drawing/2014/main" id="{15F6ED52-2533-5593-A2B8-FB5E7B5DD1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0900" y="6276974"/>
            <a:ext cx="2961100" cy="581025"/>
          </a:xfrm>
          <a:prstGeom prst="rect">
            <a:avLst/>
          </a:prstGeom>
          <a:ln>
            <a:noFill/>
          </a:ln>
          <a:effectLst>
            <a:softEdge rad="112500"/>
          </a:effectLst>
        </p:spPr>
      </p:pic>
    </p:spTree>
    <p:extLst>
      <p:ext uri="{BB962C8B-B14F-4D97-AF65-F5344CB8AC3E}">
        <p14:creationId xmlns:p14="http://schemas.microsoft.com/office/powerpoint/2010/main" val="2350769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ECA9428-37FB-C30D-C994-0B8DC0892CF4}"/>
              </a:ext>
            </a:extLst>
          </p:cNvPr>
          <p:cNvSpPr txBox="1"/>
          <p:nvPr/>
        </p:nvSpPr>
        <p:spPr>
          <a:xfrm>
            <a:off x="541176" y="2017075"/>
            <a:ext cx="7147248" cy="2823850"/>
          </a:xfrm>
          <a:prstGeom prst="rect">
            <a:avLst/>
          </a:prstGeom>
          <a:noFill/>
        </p:spPr>
        <p:txBody>
          <a:bodyPr wrap="square">
            <a:spAutoFit/>
          </a:bodyPr>
          <a:lstStyle/>
          <a:p>
            <a:pPr marL="0" marR="0">
              <a:lnSpc>
                <a:spcPct val="115000"/>
              </a:lnSpc>
              <a:spcAft>
                <a:spcPts val="800"/>
              </a:spcAft>
              <a:buNone/>
            </a:pPr>
            <a:r>
              <a:rPr lang="en-US" sz="1800" i="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BENEFITS OF CROP YELD ANALYSIS PROJECT</a:t>
            </a: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1.Due to this project ,farmers can estimate how much crop they will harvest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buNone/>
            </a:pP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2.It guides farmers to apply the right amount of irrigation, fertilizer, and pesticides it helps them to save money and gets improved results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a:buNone/>
            </a:pPr>
            <a:r>
              <a:rPr lang="en-US" sz="1800" i="1" dirty="0">
                <a:effectLst/>
                <a:latin typeface="Calibri" panose="020F0502020204030204" pitchFamily="34" charset="0"/>
                <a:ea typeface="Calibri" panose="020F0502020204030204" pitchFamily="34" charset="0"/>
                <a:cs typeface="Times New Roman" panose="02020603050405020304" pitchFamily="18" charset="0"/>
              </a:rPr>
              <a:t>3.They can even focus on high return crops ,this help agricultural departments like k .v .k (Krishi </a:t>
            </a:r>
            <a:r>
              <a:rPr lang="en-US" sz="1800" i="1" dirty="0" err="1">
                <a:effectLst/>
                <a:latin typeface="Calibri" panose="020F0502020204030204" pitchFamily="34" charset="0"/>
                <a:ea typeface="Calibri" panose="020F0502020204030204" pitchFamily="34" charset="0"/>
                <a:cs typeface="Times New Roman" panose="02020603050405020304" pitchFamily="18" charset="0"/>
              </a:rPr>
              <a:t>vigyan</a:t>
            </a:r>
            <a:r>
              <a:rPr lang="en-US" sz="1800" i="1" dirty="0">
                <a:effectLst/>
                <a:latin typeface="Calibri" panose="020F0502020204030204" pitchFamily="34" charset="0"/>
                <a:ea typeface="Calibri" panose="020F0502020204030204" pitchFamily="34" charset="0"/>
                <a:cs typeface="Times New Roman" panose="02020603050405020304" pitchFamily="18" charset="0"/>
              </a:rPr>
              <a:t>  </a:t>
            </a:r>
            <a:r>
              <a:rPr lang="en-US" sz="1800" i="1" dirty="0" err="1">
                <a:effectLst/>
                <a:latin typeface="Calibri" panose="020F0502020204030204" pitchFamily="34" charset="0"/>
                <a:ea typeface="Calibri" panose="020F0502020204030204" pitchFamily="34" charset="0"/>
                <a:cs typeface="Times New Roman" panose="02020603050405020304" pitchFamily="18" charset="0"/>
              </a:rPr>
              <a:t>kendra</a:t>
            </a:r>
            <a:r>
              <a:rPr lang="en-US" sz="1800" i="1" dirty="0">
                <a:effectLst/>
                <a:latin typeface="Calibri" panose="020F0502020204030204" pitchFamily="34" charset="0"/>
                <a:ea typeface="Calibri" panose="020F0502020204030204" pitchFamily="34" charset="0"/>
                <a:cs typeface="Times New Roman" panose="02020603050405020304" pitchFamily="18" charset="0"/>
              </a:rPr>
              <a:t>) to do better policies and  suggestions to farmers</a:t>
            </a:r>
            <a:endParaRPr lang="en-US" dirty="0"/>
          </a:p>
        </p:txBody>
      </p:sp>
      <p:pic>
        <p:nvPicPr>
          <p:cNvPr id="4" name="Picture 3">
            <a:extLst>
              <a:ext uri="{FF2B5EF4-FFF2-40B4-BE49-F238E27FC236}">
                <a16:creationId xmlns:a16="http://schemas.microsoft.com/office/drawing/2014/main" id="{2BF8633B-8AF9-7659-4DA3-66174273C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82660" y="963038"/>
            <a:ext cx="4809340" cy="4931923"/>
          </a:xfrm>
          <a:prstGeom prst="rect">
            <a:avLst/>
          </a:prstGeom>
        </p:spPr>
      </p:pic>
      <p:pic>
        <p:nvPicPr>
          <p:cNvPr id="5" name="Picture 4">
            <a:extLst>
              <a:ext uri="{FF2B5EF4-FFF2-40B4-BE49-F238E27FC236}">
                <a16:creationId xmlns:a16="http://schemas.microsoft.com/office/drawing/2014/main" id="{84BDFB01-26A9-8607-2BA4-DBD6B4EE2A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0900" y="6276974"/>
            <a:ext cx="2961100" cy="581025"/>
          </a:xfrm>
          <a:prstGeom prst="ellipse">
            <a:avLst/>
          </a:prstGeom>
          <a:ln>
            <a:noFill/>
          </a:ln>
          <a:effectLst>
            <a:softEdge rad="112500"/>
          </a:effectLst>
        </p:spPr>
      </p:pic>
    </p:spTree>
    <p:extLst>
      <p:ext uri="{BB962C8B-B14F-4D97-AF65-F5344CB8AC3E}">
        <p14:creationId xmlns:p14="http://schemas.microsoft.com/office/powerpoint/2010/main" val="2355004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62E57-CF04-6A5D-6E04-1BA5FFDF0F5B}"/>
              </a:ext>
            </a:extLst>
          </p:cNvPr>
          <p:cNvSpPr>
            <a:spLocks noGrp="1"/>
          </p:cNvSpPr>
          <p:nvPr>
            <p:ph type="title"/>
          </p:nvPr>
        </p:nvSpPr>
        <p:spPr>
          <a:xfrm>
            <a:off x="913775" y="609600"/>
            <a:ext cx="4801226" cy="876300"/>
          </a:xfrm>
        </p:spPr>
        <p:txBody>
          <a:bodyPr/>
          <a:lstStyle/>
          <a:p>
            <a:r>
              <a:rPr lang="en-US" dirty="0">
                <a:solidFill>
                  <a:srgbClr val="FF0000"/>
                </a:solidFill>
              </a:rPr>
              <a:t>Data understanding</a:t>
            </a:r>
          </a:p>
        </p:txBody>
      </p:sp>
      <p:sp>
        <p:nvSpPr>
          <p:cNvPr id="4" name="Text Placeholder 3">
            <a:extLst>
              <a:ext uri="{FF2B5EF4-FFF2-40B4-BE49-F238E27FC236}">
                <a16:creationId xmlns:a16="http://schemas.microsoft.com/office/drawing/2014/main" id="{31A395DF-AB4E-8159-5A28-AF8037D97629}"/>
              </a:ext>
            </a:extLst>
          </p:cNvPr>
          <p:cNvSpPr>
            <a:spLocks noGrp="1"/>
          </p:cNvSpPr>
          <p:nvPr>
            <p:ph type="body" sz="half" idx="2"/>
          </p:nvPr>
        </p:nvSpPr>
        <p:spPr>
          <a:xfrm>
            <a:off x="913794" y="1724026"/>
            <a:ext cx="7996941" cy="4788742"/>
          </a:xfrm>
        </p:spPr>
        <p:txBody>
          <a:bodyPr>
            <a:noAutofit/>
          </a:bodyPr>
          <a:lstStyle/>
          <a:p>
            <a:pPr marL="457200" indent="-457200" algn="just">
              <a:buFont typeface="Arial" panose="020B0604020202020204" pitchFamily="34" charset="0"/>
              <a:buChar char="•"/>
            </a:pPr>
            <a:r>
              <a:rPr lang="en-US" sz="2800" cap="none" dirty="0"/>
              <a:t>Understand the meaning and significance of each variable, including crop type, area, production, yield, and environmental conditions such as irrigation , rainfall and temperature. This phase help in forming a metal model</a:t>
            </a:r>
          </a:p>
          <a:p>
            <a:pPr marL="457200" indent="-457200" algn="just">
              <a:buFont typeface="Arial" panose="020B0604020202020204" pitchFamily="34" charset="0"/>
              <a:buChar char="•"/>
            </a:pPr>
            <a:r>
              <a:rPr lang="en-US" sz="2800" cap="none" dirty="0"/>
              <a:t>Analyze the significance of environmental and agricultural factors</a:t>
            </a:r>
          </a:p>
          <a:p>
            <a:pPr marL="457200" indent="-457200" algn="just">
              <a:buFont typeface="Arial" panose="020B0604020202020204" pitchFamily="34" charset="0"/>
              <a:buChar char="•"/>
            </a:pPr>
            <a:r>
              <a:rPr lang="en-US" sz="2800" cap="none" dirty="0"/>
              <a:t>Helps in developing a metal model of the farming system</a:t>
            </a:r>
          </a:p>
          <a:p>
            <a:pPr algn="just"/>
            <a:endParaRPr lang="en-US" sz="2800" cap="none" dirty="0"/>
          </a:p>
        </p:txBody>
      </p:sp>
      <p:pic>
        <p:nvPicPr>
          <p:cNvPr id="5" name="Picture 4">
            <a:extLst>
              <a:ext uri="{FF2B5EF4-FFF2-40B4-BE49-F238E27FC236}">
                <a16:creationId xmlns:a16="http://schemas.microsoft.com/office/drawing/2014/main" id="{BC2CA5F9-B48A-A8BB-3024-1B91973278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0900" y="6276974"/>
            <a:ext cx="2961100" cy="581025"/>
          </a:xfrm>
          <a:prstGeom prst="rect">
            <a:avLst/>
          </a:prstGeom>
          <a:ln>
            <a:noFill/>
          </a:ln>
          <a:effectLst>
            <a:softEdge rad="112500"/>
          </a:effectLst>
        </p:spPr>
      </p:pic>
    </p:spTree>
    <p:extLst>
      <p:ext uri="{BB962C8B-B14F-4D97-AF65-F5344CB8AC3E}">
        <p14:creationId xmlns:p14="http://schemas.microsoft.com/office/powerpoint/2010/main" val="372628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26DB4-942B-1C59-4110-DEA77F101795}"/>
              </a:ext>
            </a:extLst>
          </p:cNvPr>
          <p:cNvSpPr>
            <a:spLocks noGrp="1"/>
          </p:cNvSpPr>
          <p:nvPr>
            <p:ph type="title"/>
          </p:nvPr>
        </p:nvSpPr>
        <p:spPr>
          <a:xfrm>
            <a:off x="944375" y="969726"/>
            <a:ext cx="6954484" cy="638175"/>
          </a:xfrm>
        </p:spPr>
        <p:txBody>
          <a:bodyPr/>
          <a:lstStyle/>
          <a:p>
            <a:r>
              <a:rPr lang="en-US" dirty="0">
                <a:solidFill>
                  <a:srgbClr val="FF0000"/>
                </a:solidFill>
              </a:rPr>
              <a:t>Data</a:t>
            </a:r>
            <a:r>
              <a:rPr lang="en-US" dirty="0"/>
              <a:t> </a:t>
            </a:r>
            <a:r>
              <a:rPr lang="en-US" dirty="0">
                <a:solidFill>
                  <a:srgbClr val="FF0000"/>
                </a:solidFill>
              </a:rPr>
              <a:t>cleaning</a:t>
            </a:r>
            <a:r>
              <a:rPr lang="en-US" dirty="0"/>
              <a:t>:</a:t>
            </a:r>
          </a:p>
        </p:txBody>
      </p:sp>
      <p:sp>
        <p:nvSpPr>
          <p:cNvPr id="4" name="Text Placeholder 3">
            <a:extLst>
              <a:ext uri="{FF2B5EF4-FFF2-40B4-BE49-F238E27FC236}">
                <a16:creationId xmlns:a16="http://schemas.microsoft.com/office/drawing/2014/main" id="{2155BDFA-291B-5BC7-5B3A-6BE64E0B6BE3}"/>
              </a:ext>
            </a:extLst>
          </p:cNvPr>
          <p:cNvSpPr>
            <a:spLocks noGrp="1"/>
          </p:cNvSpPr>
          <p:nvPr>
            <p:ph type="body" sz="half" idx="2"/>
          </p:nvPr>
        </p:nvSpPr>
        <p:spPr>
          <a:xfrm>
            <a:off x="757457" y="1928509"/>
            <a:ext cx="5934969" cy="2858095"/>
          </a:xfrm>
        </p:spPr>
        <p:txBody>
          <a:bodyPr>
            <a:noAutofit/>
          </a:bodyPr>
          <a:lstStyle/>
          <a:p>
            <a:pPr marL="342900" indent="-342900" algn="just">
              <a:buFont typeface="Arial" panose="020B0604020202020204" pitchFamily="34" charset="0"/>
              <a:buChar char="•"/>
            </a:pPr>
            <a:r>
              <a:rPr lang="en-US" sz="2400" cap="none" dirty="0"/>
              <a:t> Removing of duplicates  to ensure data consistency , handling missing or blank values.</a:t>
            </a:r>
          </a:p>
          <a:p>
            <a:pPr marL="342900" indent="-342900" algn="just">
              <a:buFont typeface="Arial" panose="020B0604020202020204" pitchFamily="34" charset="0"/>
              <a:buChar char="•"/>
            </a:pPr>
            <a:r>
              <a:rPr lang="en-US" sz="2400" cap="none" dirty="0"/>
              <a:t>Fix formatting in columns (</a:t>
            </a:r>
            <a:r>
              <a:rPr lang="en-US" sz="2400" cap="none" dirty="0" err="1"/>
              <a:t>e.g</a:t>
            </a:r>
            <a:r>
              <a:rPr lang="en-US" sz="2400" cap="none" dirty="0"/>
              <a:t>: numeric currency ,date format)</a:t>
            </a:r>
          </a:p>
          <a:p>
            <a:pPr marL="342900" indent="-342900" algn="just">
              <a:buFont typeface="Arial" panose="020B0604020202020204" pitchFamily="34" charset="0"/>
              <a:buChar char="•"/>
            </a:pPr>
            <a:r>
              <a:rPr lang="en-US" sz="2400" cap="none" dirty="0"/>
              <a:t> Check for nulls values and clean them as needed</a:t>
            </a:r>
          </a:p>
        </p:txBody>
      </p:sp>
      <p:pic>
        <p:nvPicPr>
          <p:cNvPr id="5" name="Picture 4">
            <a:extLst>
              <a:ext uri="{FF2B5EF4-FFF2-40B4-BE49-F238E27FC236}">
                <a16:creationId xmlns:a16="http://schemas.microsoft.com/office/drawing/2014/main" id="{70277EB2-52A0-A4C5-00D8-7B561FF27C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0900" y="6276974"/>
            <a:ext cx="2961100" cy="581025"/>
          </a:xfrm>
          <a:prstGeom prst="rect">
            <a:avLst/>
          </a:prstGeom>
          <a:ln>
            <a:noFill/>
          </a:ln>
          <a:effectLst>
            <a:softEdge rad="112500"/>
          </a:effectLst>
        </p:spPr>
      </p:pic>
    </p:spTree>
    <p:extLst>
      <p:ext uri="{BB962C8B-B14F-4D97-AF65-F5344CB8AC3E}">
        <p14:creationId xmlns:p14="http://schemas.microsoft.com/office/powerpoint/2010/main" val="1634876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000FA-EB11-B400-0411-2BF30BD81FA7}"/>
              </a:ext>
            </a:extLst>
          </p:cNvPr>
          <p:cNvSpPr>
            <a:spLocks noGrp="1"/>
          </p:cNvSpPr>
          <p:nvPr>
            <p:ph type="title"/>
          </p:nvPr>
        </p:nvSpPr>
        <p:spPr>
          <a:xfrm>
            <a:off x="913774" y="85726"/>
            <a:ext cx="5934969" cy="1024618"/>
          </a:xfrm>
        </p:spPr>
        <p:txBody>
          <a:bodyPr/>
          <a:lstStyle/>
          <a:p>
            <a:r>
              <a:rPr lang="en-US" dirty="0">
                <a:solidFill>
                  <a:srgbClr val="FF0000"/>
                </a:solidFill>
              </a:rPr>
              <a:t>Data Transformation:</a:t>
            </a:r>
          </a:p>
        </p:txBody>
      </p:sp>
      <p:graphicFrame>
        <p:nvGraphicFramePr>
          <p:cNvPr id="5" name="Picture Placeholder 4">
            <a:extLst>
              <a:ext uri="{FF2B5EF4-FFF2-40B4-BE49-F238E27FC236}">
                <a16:creationId xmlns:a16="http://schemas.microsoft.com/office/drawing/2014/main" id="{6506B99C-9934-4B9D-9B1E-9123D60BE536}"/>
              </a:ext>
            </a:extLst>
          </p:cNvPr>
          <p:cNvGraphicFramePr>
            <a:graphicFrameLocks noGrp="1"/>
          </p:cNvGraphicFramePr>
          <p:nvPr>
            <p:ph type="pic" idx="1"/>
            <p:extLst>
              <p:ext uri="{D42A27DB-BD31-4B8C-83A1-F6EECF244321}">
                <p14:modId xmlns:p14="http://schemas.microsoft.com/office/powerpoint/2010/main" val="2082630251"/>
              </p:ext>
            </p:extLst>
          </p:nvPr>
        </p:nvGraphicFramePr>
        <p:xfrm>
          <a:off x="7424738" y="1371600"/>
          <a:ext cx="3776662" cy="441960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 Placeholder 3">
            <a:extLst>
              <a:ext uri="{FF2B5EF4-FFF2-40B4-BE49-F238E27FC236}">
                <a16:creationId xmlns:a16="http://schemas.microsoft.com/office/drawing/2014/main" id="{1B34C926-D66C-DE1A-87FA-AFB2F18F5216}"/>
              </a:ext>
            </a:extLst>
          </p:cNvPr>
          <p:cNvSpPr>
            <a:spLocks noGrp="1"/>
          </p:cNvSpPr>
          <p:nvPr>
            <p:ph type="body" sz="half" idx="2"/>
          </p:nvPr>
        </p:nvSpPr>
        <p:spPr>
          <a:xfrm>
            <a:off x="202163" y="1371600"/>
            <a:ext cx="6730482" cy="4978659"/>
          </a:xfrm>
        </p:spPr>
        <p:txBody>
          <a:bodyPr>
            <a:noAutofit/>
          </a:bodyPr>
          <a:lstStyle/>
          <a:p>
            <a:pPr algn="just"/>
            <a:r>
              <a:rPr lang="en-US" sz="2400" cap="none" dirty="0"/>
              <a:t> In Data Analysis refers to process of converting raw data into a format that is more suitable for analysis.</a:t>
            </a:r>
          </a:p>
          <a:p>
            <a:pPr algn="just"/>
            <a:r>
              <a:rPr lang="en-US" sz="2400" cap="none" dirty="0">
                <a:solidFill>
                  <a:schemeClr val="accent2">
                    <a:lumMod val="60000"/>
                    <a:lumOff val="40000"/>
                  </a:schemeClr>
                </a:solidFill>
              </a:rPr>
              <a:t>BAR CHART</a:t>
            </a:r>
            <a:r>
              <a:rPr lang="en-US" sz="2400" cap="none" dirty="0"/>
              <a:t>:</a:t>
            </a:r>
          </a:p>
          <a:p>
            <a:pPr algn="just"/>
            <a:r>
              <a:rPr lang="en-US" sz="2400" cap="none" dirty="0"/>
              <a:t>This bar chart represents the total crop production values for major agricultural states in </a:t>
            </a:r>
            <a:r>
              <a:rPr lang="en-US" sz="2400" cap="none" dirty="0" err="1"/>
              <a:t>india</a:t>
            </a:r>
            <a:r>
              <a:rPr lang="en-US" sz="2400" cap="none" dirty="0"/>
              <a:t> . The values indicate the scale of production and help in comparing output across states:</a:t>
            </a:r>
          </a:p>
          <a:p>
            <a:pPr algn="just"/>
            <a:r>
              <a:rPr lang="en-US" sz="2400" dirty="0"/>
              <a:t>1.</a:t>
            </a:r>
            <a:r>
              <a:rPr lang="en-US" sz="2400" cap="none" dirty="0"/>
              <a:t>”Bihar” leads with the highest production total 328,725.3units crops like rice , wheat.</a:t>
            </a:r>
          </a:p>
          <a:p>
            <a:pPr algn="just"/>
            <a:r>
              <a:rPr lang="en-US" sz="2400" dirty="0"/>
              <a:t>2.</a:t>
            </a:r>
            <a:r>
              <a:rPr lang="en-US" sz="2400" cap="none" dirty="0"/>
              <a:t>”Punjab “is least production state total of 278837.96 units.</a:t>
            </a:r>
          </a:p>
        </p:txBody>
      </p:sp>
      <p:pic>
        <p:nvPicPr>
          <p:cNvPr id="6" name="Picture 5">
            <a:extLst>
              <a:ext uri="{FF2B5EF4-FFF2-40B4-BE49-F238E27FC236}">
                <a16:creationId xmlns:a16="http://schemas.microsoft.com/office/drawing/2014/main" id="{A00E14D8-4934-E295-F847-BE3ABBC66C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0900" y="6276974"/>
            <a:ext cx="2961100" cy="581025"/>
          </a:xfrm>
          <a:prstGeom prst="rect">
            <a:avLst/>
          </a:prstGeom>
          <a:ln>
            <a:noFill/>
          </a:ln>
          <a:effectLst>
            <a:softEdge rad="112500"/>
          </a:effectLst>
        </p:spPr>
      </p:pic>
    </p:spTree>
    <p:extLst>
      <p:ext uri="{BB962C8B-B14F-4D97-AF65-F5344CB8AC3E}">
        <p14:creationId xmlns:p14="http://schemas.microsoft.com/office/powerpoint/2010/main" val="109532391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578</TotalTime>
  <Words>738</Words>
  <Application>Microsoft Office PowerPoint</Application>
  <PresentationFormat>Widescreen</PresentationFormat>
  <Paragraphs>81</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Trebuchet MS</vt:lpstr>
      <vt:lpstr>Wingdings 3</vt:lpstr>
      <vt:lpstr>Facet</vt:lpstr>
      <vt:lpstr>AGRICULTURAL CROP YIELD ANALYSIS</vt:lpstr>
      <vt:lpstr>Content:</vt:lpstr>
      <vt:lpstr>Colour Theory:  Region wish data analysis  </vt:lpstr>
      <vt:lpstr>PowerPoint Presentation</vt:lpstr>
      <vt:lpstr>PowerPoint Presentation</vt:lpstr>
      <vt:lpstr>PowerPoint Presentation</vt:lpstr>
      <vt:lpstr>Data understanding</vt:lpstr>
      <vt:lpstr>Data cleaning:</vt:lpstr>
      <vt:lpstr>Data Transformation:</vt:lpstr>
      <vt:lpstr>PowerPoint Presentation</vt:lpstr>
      <vt:lpstr>AREA chart: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Joshna Kamatham</dc:creator>
  <cp:lastModifiedBy>Joshna Kamatham</cp:lastModifiedBy>
  <cp:revision>18</cp:revision>
  <dcterms:created xsi:type="dcterms:W3CDTF">2025-06-20T07:16:53Z</dcterms:created>
  <dcterms:modified xsi:type="dcterms:W3CDTF">2025-08-20T14:01:37Z</dcterms:modified>
</cp:coreProperties>
</file>

<file path=docProps/thumbnail.jpeg>
</file>